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4" r:id="rId11"/>
    <p:sldId id="266" r:id="rId12"/>
    <p:sldId id="267" r:id="rId13"/>
    <p:sldId id="268" r:id="rId14"/>
    <p:sldId id="269" r:id="rId15"/>
    <p:sldId id="270" r:id="rId16"/>
    <p:sldId id="271" r:id="rId17"/>
    <p:sldId id="272" r:id="rId18"/>
    <p:sldId id="273" r:id="rId19"/>
  </p:sldIdLst>
  <p:sldSz cx="7559675" cy="104394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6">
          <p15:clr>
            <a:srgbClr val="A4A3A4"/>
          </p15:clr>
        </p15:guide>
        <p15:guide id="2" pos="158">
          <p15:clr>
            <a:srgbClr val="A4A3A4"/>
          </p15:clr>
        </p15:guide>
        <p15:guide id="3" orient="horz" pos="6418">
          <p15:clr>
            <a:srgbClr val="A4A3A4"/>
          </p15:clr>
        </p15:guide>
        <p15:guide id="4" pos="294">
          <p15:clr>
            <a:srgbClr val="A4A3A4"/>
          </p15:clr>
        </p15:guide>
        <p15:guide id="5" pos="446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VHpoXXye6Jrc1d2b2gMzIkG7z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10DC7-EDF1-4050-A853-B13E0B224280}">
  <a:tblStyle styleId="{1A310DC7-EDF1-4050-A853-B13E0B22428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28A689A-A18A-4F9A-9AD3-4B9711301AEF}" styleName="Table_1">
    <a:wholeTbl>
      <a:tcTxStyle b="off" i="off">
        <a:font>
          <a:latin typeface="맑은 고딕"/>
          <a:ea typeface="맑은 고딕"/>
          <a:cs typeface="맑은 고딕"/>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D0DEEF"/>
          </a:solidFill>
        </a:fill>
      </a:tcStyle>
    </a:wholeTbl>
    <a:band1H>
      <a:tcTxStyle/>
      <a:tcStyle>
        <a:tcBdr/>
      </a:tcStyle>
    </a:band1H>
    <a:band2H>
      <a:tcTxStyle b="off" i="off"/>
      <a:tcStyle>
        <a:tcBdr/>
        <a:fill>
          <a:solidFill>
            <a:srgbClr val="E9EFF7"/>
          </a:solidFill>
        </a:fill>
      </a:tcStyle>
    </a:band2H>
    <a:band1V>
      <a:tcTxStyle/>
      <a:tcStyle>
        <a:tcBdr/>
      </a:tcStyle>
    </a:band1V>
    <a:band2V>
      <a:tcTxStyle/>
      <a:tcStyle>
        <a:tcBdr/>
      </a:tcStyle>
    </a:band2V>
    <a:lastCol>
      <a:tcTxStyle/>
      <a:tcStyle>
        <a:tcBdr/>
      </a:tcStyle>
    </a:lastCol>
    <a:firstCol>
      <a:tcTxStyle b="on" i="off">
        <a:font>
          <a:latin typeface="맑은 고딕"/>
          <a:ea typeface="맑은 고딕"/>
          <a:cs typeface="맑은 고딕"/>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맑은 고딕"/>
          <a:ea typeface="맑은 고딕"/>
          <a:cs typeface="맑은 고딕"/>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맑은 고딕"/>
          <a:ea typeface="맑은 고딕"/>
          <a:cs typeface="맑은 고딕"/>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3"/>
  </p:normalViewPr>
  <p:slideViewPr>
    <p:cSldViewPr snapToGrid="0">
      <p:cViewPr>
        <p:scale>
          <a:sx n="125" d="100"/>
          <a:sy n="125" d="100"/>
        </p:scale>
        <p:origin x="1818" y="-1044"/>
      </p:cViewPr>
      <p:guideLst>
        <p:guide orient="horz" pos="226"/>
        <p:guide pos="158"/>
        <p:guide orient="horz" pos="6418"/>
        <p:guide pos="294"/>
        <p:guide pos="44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 서연" userId="b6ad35a11dfc0a09" providerId="LiveId" clId="{42D6BCE5-58A2-43A3-ABCF-D50CC2F63253}"/>
    <pc:docChg chg="modSld">
      <pc:chgData name="김 서연" userId="b6ad35a11dfc0a09" providerId="LiveId" clId="{42D6BCE5-58A2-43A3-ABCF-D50CC2F63253}" dt="2023-02-01T09:03:21.413" v="6" actId="20577"/>
      <pc:docMkLst>
        <pc:docMk/>
      </pc:docMkLst>
      <pc:sldChg chg="modSp mod">
        <pc:chgData name="김 서연" userId="b6ad35a11dfc0a09" providerId="LiveId" clId="{42D6BCE5-58A2-43A3-ABCF-D50CC2F63253}" dt="2023-02-01T09:03:21.413" v="6" actId="20577"/>
        <pc:sldMkLst>
          <pc:docMk/>
          <pc:sldMk cId="0" sldId="256"/>
        </pc:sldMkLst>
        <pc:spChg chg="mod">
          <ac:chgData name="김 서연" userId="b6ad35a11dfc0a09" providerId="LiveId" clId="{42D6BCE5-58A2-43A3-ABCF-D50CC2F63253}" dt="2023-02-01T09:03:07.031" v="1" actId="20577"/>
          <ac:spMkLst>
            <pc:docMk/>
            <pc:sldMk cId="0" sldId="256"/>
            <ac:spMk id="95" creationId="{00000000-0000-0000-0000-000000000000}"/>
          </ac:spMkLst>
        </pc:spChg>
        <pc:spChg chg="mod">
          <ac:chgData name="김 서연" userId="b6ad35a11dfc0a09" providerId="LiveId" clId="{42D6BCE5-58A2-43A3-ABCF-D50CC2F63253}" dt="2023-02-01T09:03:21.413" v="6" actId="20577"/>
          <ac:spMkLst>
            <pc:docMk/>
            <pc:sldMk cId="0" sldId="256"/>
            <ac:spMk id="96" creationId="{00000000-0000-0000-0000-000000000000}"/>
          </ac:spMkLst>
        </pc:spChg>
      </pc:sldChg>
    </pc:docChg>
  </pc:docChgLst>
  <pc:docChgLst>
    <pc:chgData name="서연 김" userId="b6ad35a11dfc0a09" providerId="LiveId" clId="{84D6C3E6-3086-47D0-87FC-CF54E0F8DF27}"/>
    <pc:docChg chg="modSld">
      <pc:chgData name="서연 김" userId="b6ad35a11dfc0a09" providerId="LiveId" clId="{84D6C3E6-3086-47D0-87FC-CF54E0F8DF27}" dt="2023-06-12T05:35:45.133" v="1" actId="20577"/>
      <pc:docMkLst>
        <pc:docMk/>
      </pc:docMkLst>
      <pc:sldChg chg="modSp mod">
        <pc:chgData name="서연 김" userId="b6ad35a11dfc0a09" providerId="LiveId" clId="{84D6C3E6-3086-47D0-87FC-CF54E0F8DF27}" dt="2023-06-12T05:35:45.133" v="1" actId="20577"/>
        <pc:sldMkLst>
          <pc:docMk/>
          <pc:sldMk cId="0" sldId="259"/>
        </pc:sldMkLst>
        <pc:spChg chg="mod">
          <ac:chgData name="서연 김" userId="b6ad35a11dfc0a09" providerId="LiveId" clId="{84D6C3E6-3086-47D0-87FC-CF54E0F8DF27}" dt="2023-06-12T05:35:45.133" v="1" actId="20577"/>
          <ac:spMkLst>
            <pc:docMk/>
            <pc:sldMk cId="0" sldId="259"/>
            <ac:spMk id="179" creationId="{00000000-0000-0000-0000-000000000000}"/>
          </ac:spMkLst>
        </pc:spChg>
        <pc:spChg chg="mod">
          <ac:chgData name="서연 김" userId="b6ad35a11dfc0a09" providerId="LiveId" clId="{84D6C3E6-3086-47D0-87FC-CF54E0F8DF27}" dt="2023-06-12T05:35:40.305" v="0" actId="20577"/>
          <ac:spMkLst>
            <pc:docMk/>
            <pc:sldMk cId="0" sldId="259"/>
            <ac:spMk id="1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621" cy="501577"/>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900935" y="0"/>
            <a:ext cx="2985621" cy="501577"/>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9518723"/>
            <a:ext cx="2985621" cy="501577"/>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8496" y="4821859"/>
            <a:ext cx="5511174" cy="3945303"/>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3: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3: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3" name="Google Shape;353;p13: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0770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7" name="Google Shape;327;p11: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0" name="Google Shape;340;p12: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3: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3: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3" name="Google Shape;353;p13: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4: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386" name="Google Shape;386;p14: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5: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05" name="Google Shape;405;p15: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15" name="Google Shape;415;p16: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ba3f9c1568_0_0:notes"/>
          <p:cNvSpPr txBox="1">
            <a:spLocks noGrp="1"/>
          </p:cNvSpPr>
          <p:nvPr>
            <p:ph type="body" idx="1"/>
          </p:nvPr>
        </p:nvSpPr>
        <p:spPr>
          <a:xfrm>
            <a:off x="918420" y="4759643"/>
            <a:ext cx="5051400" cy="4509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4" name="Google Shape;424;g1ba3f9c1568_0_0:notes"/>
          <p:cNvSpPr>
            <a:spLocks noGrp="1" noRot="1" noChangeAspect="1"/>
          </p:cNvSpPr>
          <p:nvPr>
            <p:ph type="sldImg" idx="2"/>
          </p:nvPr>
        </p:nvSpPr>
        <p:spPr>
          <a:xfrm>
            <a:off x="2082800" y="750888"/>
            <a:ext cx="2722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ba3f9c1568_0_25:notes"/>
          <p:cNvSpPr txBox="1">
            <a:spLocks noGrp="1"/>
          </p:cNvSpPr>
          <p:nvPr>
            <p:ph type="body" idx="1"/>
          </p:nvPr>
        </p:nvSpPr>
        <p:spPr>
          <a:xfrm>
            <a:off x="918420" y="4759643"/>
            <a:ext cx="5051400" cy="4509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50" name="Google Shape;450;g1ba3f9c1568_0_25:notes"/>
          <p:cNvSpPr>
            <a:spLocks noGrp="1" noRot="1" noChangeAspect="1"/>
          </p:cNvSpPr>
          <p:nvPr>
            <p:ph type="sldImg" idx="2"/>
          </p:nvPr>
        </p:nvSpPr>
        <p:spPr>
          <a:xfrm>
            <a:off x="2082800" y="750888"/>
            <a:ext cx="2722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1" name="Google Shape;161;p4: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0" name="Google Shape;190;p5: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0" name="Google Shape;210;p6: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7: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1" name="Google Shape;241;p7: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277" name="Google Shape;277;p8: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2220913" y="1254125"/>
            <a:ext cx="24463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8496" y="4821859"/>
            <a:ext cx="5511174" cy="394530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1" name="Google Shape;301;p9:notes"/>
          <p:cNvSpPr txBox="1">
            <a:spLocks noGrp="1"/>
          </p:cNvSpPr>
          <p:nvPr>
            <p:ph type="sldNum" idx="12"/>
          </p:nvPr>
        </p:nvSpPr>
        <p:spPr>
          <a:xfrm>
            <a:off x="3900935" y="9518723"/>
            <a:ext cx="2985621" cy="50157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566976" y="1708486"/>
            <a:ext cx="6425724" cy="3634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944960" y="5483102"/>
            <a:ext cx="5669756" cy="2520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18"/>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u="none" strike="noStrike" cap="none">
                <a:solidFill>
                  <a:srgbClr val="3F3F3F"/>
                </a:solidFill>
                <a:latin typeface="Arial"/>
                <a:ea typeface="Arial"/>
                <a:cs typeface="Arial"/>
                <a:sym typeface="Arial"/>
              </a:defRPr>
            </a:lvl1pPr>
            <a:lvl2pPr marL="0" lvl="1" indent="0" algn="r">
              <a:spcBef>
                <a:spcPts val="0"/>
              </a:spcBef>
              <a:buNone/>
              <a:defRPr sz="700" b="0" i="0" u="none" strike="noStrike" cap="none">
                <a:solidFill>
                  <a:srgbClr val="3F3F3F"/>
                </a:solidFill>
                <a:latin typeface="Arial"/>
                <a:ea typeface="Arial"/>
                <a:cs typeface="Arial"/>
                <a:sym typeface="Arial"/>
              </a:defRPr>
            </a:lvl2pPr>
            <a:lvl3pPr marL="0" lvl="2" indent="0" algn="r">
              <a:spcBef>
                <a:spcPts val="0"/>
              </a:spcBef>
              <a:buNone/>
              <a:defRPr sz="700" b="0" i="0" u="none" strike="noStrike" cap="none">
                <a:solidFill>
                  <a:srgbClr val="3F3F3F"/>
                </a:solidFill>
                <a:latin typeface="Arial"/>
                <a:ea typeface="Arial"/>
                <a:cs typeface="Arial"/>
                <a:sym typeface="Arial"/>
              </a:defRPr>
            </a:lvl3pPr>
            <a:lvl4pPr marL="0" lvl="3" indent="0" algn="r">
              <a:spcBef>
                <a:spcPts val="0"/>
              </a:spcBef>
              <a:buNone/>
              <a:defRPr sz="700" b="0" i="0" u="none" strike="noStrike" cap="none">
                <a:solidFill>
                  <a:srgbClr val="3F3F3F"/>
                </a:solidFill>
                <a:latin typeface="Arial"/>
                <a:ea typeface="Arial"/>
                <a:cs typeface="Arial"/>
                <a:sym typeface="Arial"/>
              </a:defRPr>
            </a:lvl4pPr>
            <a:lvl5pPr marL="0" lvl="4" indent="0" algn="r">
              <a:spcBef>
                <a:spcPts val="0"/>
              </a:spcBef>
              <a:buNone/>
              <a:defRPr sz="700" b="0" i="0" u="none" strike="noStrike" cap="none">
                <a:solidFill>
                  <a:srgbClr val="3F3F3F"/>
                </a:solidFill>
                <a:latin typeface="Arial"/>
                <a:ea typeface="Arial"/>
                <a:cs typeface="Arial"/>
                <a:sym typeface="Arial"/>
              </a:defRPr>
            </a:lvl5pPr>
            <a:lvl6pPr marL="0" lvl="5" indent="0" algn="r">
              <a:spcBef>
                <a:spcPts val="0"/>
              </a:spcBef>
              <a:buNone/>
              <a:defRPr sz="700" b="0" i="0" u="none" strike="noStrike" cap="none">
                <a:solidFill>
                  <a:srgbClr val="3F3F3F"/>
                </a:solidFill>
                <a:latin typeface="Arial"/>
                <a:ea typeface="Arial"/>
                <a:cs typeface="Arial"/>
                <a:sym typeface="Arial"/>
              </a:defRPr>
            </a:lvl6pPr>
            <a:lvl7pPr marL="0" lvl="6" indent="0" algn="r">
              <a:spcBef>
                <a:spcPts val="0"/>
              </a:spcBef>
              <a:buNone/>
              <a:defRPr sz="700" b="0" i="0" u="none" strike="noStrike" cap="none">
                <a:solidFill>
                  <a:srgbClr val="3F3F3F"/>
                </a:solidFill>
                <a:latin typeface="Arial"/>
                <a:ea typeface="Arial"/>
                <a:cs typeface="Arial"/>
                <a:sym typeface="Arial"/>
              </a:defRPr>
            </a:lvl7pPr>
            <a:lvl8pPr marL="0" lvl="7" indent="0" algn="r">
              <a:spcBef>
                <a:spcPts val="0"/>
              </a:spcBef>
              <a:buNone/>
              <a:defRPr sz="700" b="0" i="0" u="none" strike="noStrike" cap="none">
                <a:solidFill>
                  <a:srgbClr val="3F3F3F"/>
                </a:solidFill>
                <a:latin typeface="Arial"/>
                <a:ea typeface="Arial"/>
                <a:cs typeface="Arial"/>
                <a:sym typeface="Arial"/>
              </a:defRPr>
            </a:lvl8pPr>
            <a:lvl9pPr marL="0" lvl="8" indent="0" algn="r">
              <a:spcBef>
                <a:spcPts val="0"/>
              </a:spcBef>
              <a:buNone/>
              <a:defRPr sz="7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1801466" y="4164228"/>
            <a:ext cx="8846909"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505892" y="2581421"/>
            <a:ext cx="8846909"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제목 슬라이드 3">
  <p:cSld name="TITLE_3">
    <p:spTree>
      <p:nvGrpSpPr>
        <p:cNvPr id="1" name="Shape 84"/>
        <p:cNvGrpSpPr/>
        <p:nvPr/>
      </p:nvGrpSpPr>
      <p:grpSpPr>
        <a:xfrm>
          <a:off x="0" y="0"/>
          <a:ext cx="0" cy="0"/>
          <a:chOff x="0" y="0"/>
          <a:chExt cx="0" cy="0"/>
        </a:xfrm>
      </p:grpSpPr>
      <p:sp>
        <p:nvSpPr>
          <p:cNvPr id="85" name="Google Shape;85;g1ba3f9c1568_0_137"/>
          <p:cNvSpPr txBox="1">
            <a:spLocks noGrp="1"/>
          </p:cNvSpPr>
          <p:nvPr>
            <p:ph type="title"/>
          </p:nvPr>
        </p:nvSpPr>
        <p:spPr>
          <a:xfrm>
            <a:off x="567214" y="1708486"/>
            <a:ext cx="6428400" cy="3634500"/>
          </a:xfrm>
          <a:prstGeom prst="rect">
            <a:avLst/>
          </a:prstGeom>
          <a:noFill/>
          <a:ln>
            <a:noFill/>
          </a:ln>
        </p:spPr>
        <p:txBody>
          <a:bodyPr spcFirstLastPara="1" wrap="square" lIns="45700" tIns="45700" rIns="45700" bIns="45700" anchor="b" anchorCtr="0">
            <a:normAutofit/>
          </a:bodyPr>
          <a:lstStyle>
            <a:lvl1pPr lvl="0" algn="ctr" rtl="0">
              <a:lnSpc>
                <a:spcPct val="90000"/>
              </a:lnSpc>
              <a:spcBef>
                <a:spcPts val="0"/>
              </a:spcBef>
              <a:spcAft>
                <a:spcPts val="0"/>
              </a:spcAft>
              <a:buClr>
                <a:srgbClr val="000000"/>
              </a:buClr>
              <a:buSzPts val="4900"/>
              <a:buFont typeface="Calibri"/>
              <a:buNone/>
              <a:defRPr sz="4900"/>
            </a:lvl1pPr>
            <a:lvl2pPr lvl="1" algn="l" rtl="0">
              <a:lnSpc>
                <a:spcPct val="90000"/>
              </a:lnSpc>
              <a:spcBef>
                <a:spcPts val="0"/>
              </a:spcBef>
              <a:spcAft>
                <a:spcPts val="0"/>
              </a:spcAft>
              <a:buClr>
                <a:srgbClr val="000000"/>
              </a:buClr>
              <a:buSzPts val="1800"/>
              <a:buNone/>
              <a:defRPr/>
            </a:lvl2pPr>
            <a:lvl3pPr lvl="2" algn="l" rtl="0">
              <a:lnSpc>
                <a:spcPct val="90000"/>
              </a:lnSpc>
              <a:spcBef>
                <a:spcPts val="0"/>
              </a:spcBef>
              <a:spcAft>
                <a:spcPts val="0"/>
              </a:spcAft>
              <a:buClr>
                <a:srgbClr val="000000"/>
              </a:buClr>
              <a:buSzPts val="1800"/>
              <a:buNone/>
              <a:defRPr/>
            </a:lvl3pPr>
            <a:lvl4pPr lvl="3" algn="l" rtl="0">
              <a:lnSpc>
                <a:spcPct val="90000"/>
              </a:lnSpc>
              <a:spcBef>
                <a:spcPts val="0"/>
              </a:spcBef>
              <a:spcAft>
                <a:spcPts val="0"/>
              </a:spcAft>
              <a:buClr>
                <a:srgbClr val="000000"/>
              </a:buClr>
              <a:buSzPts val="1800"/>
              <a:buNone/>
              <a:defRPr/>
            </a:lvl4pPr>
            <a:lvl5pPr lvl="4" algn="l" rtl="0">
              <a:lnSpc>
                <a:spcPct val="90000"/>
              </a:lnSpc>
              <a:spcBef>
                <a:spcPts val="0"/>
              </a:spcBef>
              <a:spcAft>
                <a:spcPts val="0"/>
              </a:spcAft>
              <a:buClr>
                <a:srgbClr val="000000"/>
              </a:buClr>
              <a:buSzPts val="1800"/>
              <a:buNone/>
              <a:defRPr/>
            </a:lvl5pPr>
            <a:lvl6pPr lvl="5" algn="l" rtl="0">
              <a:lnSpc>
                <a:spcPct val="90000"/>
              </a:lnSpc>
              <a:spcBef>
                <a:spcPts val="0"/>
              </a:spcBef>
              <a:spcAft>
                <a:spcPts val="0"/>
              </a:spcAft>
              <a:buClr>
                <a:srgbClr val="000000"/>
              </a:buClr>
              <a:buSzPts val="1800"/>
              <a:buNone/>
              <a:defRPr/>
            </a:lvl6pPr>
            <a:lvl7pPr lvl="6" algn="l" rtl="0">
              <a:lnSpc>
                <a:spcPct val="90000"/>
              </a:lnSpc>
              <a:spcBef>
                <a:spcPts val="0"/>
              </a:spcBef>
              <a:spcAft>
                <a:spcPts val="0"/>
              </a:spcAft>
              <a:buClr>
                <a:srgbClr val="000000"/>
              </a:buClr>
              <a:buSzPts val="1800"/>
              <a:buNone/>
              <a:defRPr/>
            </a:lvl7pPr>
            <a:lvl8pPr lvl="7" algn="l" rtl="0">
              <a:lnSpc>
                <a:spcPct val="90000"/>
              </a:lnSpc>
              <a:spcBef>
                <a:spcPts val="0"/>
              </a:spcBef>
              <a:spcAft>
                <a:spcPts val="0"/>
              </a:spcAft>
              <a:buClr>
                <a:srgbClr val="000000"/>
              </a:buClr>
              <a:buSzPts val="1800"/>
              <a:buNone/>
              <a:defRPr/>
            </a:lvl8pPr>
            <a:lvl9pPr lvl="8" algn="l" rtl="0">
              <a:lnSpc>
                <a:spcPct val="90000"/>
              </a:lnSpc>
              <a:spcBef>
                <a:spcPts val="0"/>
              </a:spcBef>
              <a:spcAft>
                <a:spcPts val="0"/>
              </a:spcAft>
              <a:buClr>
                <a:srgbClr val="000000"/>
              </a:buClr>
              <a:buSzPts val="1800"/>
              <a:buNone/>
              <a:defRPr/>
            </a:lvl9pPr>
          </a:lstStyle>
          <a:p>
            <a:endParaRPr/>
          </a:p>
        </p:txBody>
      </p:sp>
      <p:sp>
        <p:nvSpPr>
          <p:cNvPr id="86" name="Google Shape;86;g1ba3f9c1568_0_137"/>
          <p:cNvSpPr txBox="1">
            <a:spLocks noGrp="1"/>
          </p:cNvSpPr>
          <p:nvPr>
            <p:ph type="body" idx="1"/>
          </p:nvPr>
        </p:nvSpPr>
        <p:spPr>
          <a:xfrm>
            <a:off x="945355" y="5483102"/>
            <a:ext cx="5672100" cy="2520300"/>
          </a:xfrm>
          <a:prstGeom prst="rect">
            <a:avLst/>
          </a:prstGeom>
          <a:noFill/>
          <a:ln>
            <a:noFill/>
          </a:ln>
        </p:spPr>
        <p:txBody>
          <a:bodyPr spcFirstLastPara="1" wrap="square" lIns="45700" tIns="45700" rIns="45700" bIns="45700" anchor="t" anchorCtr="0">
            <a:normAutofit/>
          </a:bodyPr>
          <a:lstStyle>
            <a:lvl1pPr marL="457200" lvl="0" indent="-228600" algn="ctr" rtl="0">
              <a:lnSpc>
                <a:spcPct val="90000"/>
              </a:lnSpc>
              <a:spcBef>
                <a:spcPts val="800"/>
              </a:spcBef>
              <a:spcAft>
                <a:spcPts val="0"/>
              </a:spcAft>
              <a:buClr>
                <a:srgbClr val="000000"/>
              </a:buClr>
              <a:buSzPts val="1900"/>
              <a:buFont typeface="Calibri"/>
              <a:buNone/>
              <a:defRPr sz="1900"/>
            </a:lvl1pPr>
            <a:lvl2pPr marL="914400" lvl="1" indent="-228600" algn="ctr" rtl="0">
              <a:lnSpc>
                <a:spcPct val="90000"/>
              </a:lnSpc>
              <a:spcBef>
                <a:spcPts val="800"/>
              </a:spcBef>
              <a:spcAft>
                <a:spcPts val="0"/>
              </a:spcAft>
              <a:buClr>
                <a:srgbClr val="000000"/>
              </a:buClr>
              <a:buSzPts val="1900"/>
              <a:buFont typeface="Calibri"/>
              <a:buNone/>
              <a:defRPr sz="1900"/>
            </a:lvl2pPr>
            <a:lvl3pPr marL="1371600" lvl="2" indent="-228600" algn="ctr" rtl="0">
              <a:lnSpc>
                <a:spcPct val="90000"/>
              </a:lnSpc>
              <a:spcBef>
                <a:spcPts val="800"/>
              </a:spcBef>
              <a:spcAft>
                <a:spcPts val="0"/>
              </a:spcAft>
              <a:buClr>
                <a:srgbClr val="000000"/>
              </a:buClr>
              <a:buSzPts val="1900"/>
              <a:buFont typeface="Calibri"/>
              <a:buNone/>
              <a:defRPr sz="1900"/>
            </a:lvl3pPr>
            <a:lvl4pPr marL="1828800" lvl="3" indent="-228600" algn="ctr" rtl="0">
              <a:lnSpc>
                <a:spcPct val="90000"/>
              </a:lnSpc>
              <a:spcBef>
                <a:spcPts val="800"/>
              </a:spcBef>
              <a:spcAft>
                <a:spcPts val="0"/>
              </a:spcAft>
              <a:buClr>
                <a:srgbClr val="000000"/>
              </a:buClr>
              <a:buSzPts val="1900"/>
              <a:buFont typeface="Calibri"/>
              <a:buNone/>
              <a:defRPr sz="1900"/>
            </a:lvl4pPr>
            <a:lvl5pPr marL="2286000" lvl="4" indent="-228600" algn="ctr" rtl="0">
              <a:lnSpc>
                <a:spcPct val="90000"/>
              </a:lnSpc>
              <a:spcBef>
                <a:spcPts val="800"/>
              </a:spcBef>
              <a:spcAft>
                <a:spcPts val="0"/>
              </a:spcAft>
              <a:buClr>
                <a:srgbClr val="000000"/>
              </a:buClr>
              <a:buSzPts val="1900"/>
              <a:buFont typeface="Calibri"/>
              <a:buNone/>
              <a:defRPr sz="1900"/>
            </a:lvl5pPr>
            <a:lvl6pPr marL="2743200" lvl="5" indent="-342900" algn="l" rtl="0">
              <a:lnSpc>
                <a:spcPct val="90000"/>
              </a:lnSpc>
              <a:spcBef>
                <a:spcPts val="800"/>
              </a:spcBef>
              <a:spcAft>
                <a:spcPts val="0"/>
              </a:spcAft>
              <a:buClr>
                <a:srgbClr val="000000"/>
              </a:buClr>
              <a:buSzPts val="1800"/>
              <a:buChar char="•"/>
              <a:defRPr/>
            </a:lvl6pPr>
            <a:lvl7pPr marL="3200400" lvl="6" indent="-342900" algn="l" rtl="0">
              <a:lnSpc>
                <a:spcPct val="90000"/>
              </a:lnSpc>
              <a:spcBef>
                <a:spcPts val="800"/>
              </a:spcBef>
              <a:spcAft>
                <a:spcPts val="0"/>
              </a:spcAft>
              <a:buClr>
                <a:srgbClr val="000000"/>
              </a:buClr>
              <a:buSzPts val="1800"/>
              <a:buChar char="•"/>
              <a:defRPr/>
            </a:lvl7pPr>
            <a:lvl8pPr marL="3657600" lvl="7" indent="-342900" algn="l" rtl="0">
              <a:lnSpc>
                <a:spcPct val="90000"/>
              </a:lnSpc>
              <a:spcBef>
                <a:spcPts val="800"/>
              </a:spcBef>
              <a:spcAft>
                <a:spcPts val="0"/>
              </a:spcAft>
              <a:buClr>
                <a:srgbClr val="000000"/>
              </a:buClr>
              <a:buSzPts val="1800"/>
              <a:buChar char="•"/>
              <a:defRPr/>
            </a:lvl8pPr>
            <a:lvl9pPr marL="4114800" lvl="8" indent="-342900" algn="l" rtl="0">
              <a:lnSpc>
                <a:spcPct val="90000"/>
              </a:lnSpc>
              <a:spcBef>
                <a:spcPts val="800"/>
              </a:spcBef>
              <a:spcAft>
                <a:spcPts val="0"/>
              </a:spcAft>
              <a:buClr>
                <a:srgbClr val="000000"/>
              </a:buClr>
              <a:buSzPts val="1800"/>
              <a:buChar char="•"/>
              <a:defRPr/>
            </a:lvl9pPr>
          </a:lstStyle>
          <a:p>
            <a:endParaRPr/>
          </a:p>
        </p:txBody>
      </p:sp>
      <p:sp>
        <p:nvSpPr>
          <p:cNvPr id="87" name="Google Shape;87;g1ba3f9c1568_0_137"/>
          <p:cNvSpPr txBox="1">
            <a:spLocks noGrp="1"/>
          </p:cNvSpPr>
          <p:nvPr>
            <p:ph type="sldNum" idx="12"/>
          </p:nvPr>
        </p:nvSpPr>
        <p:spPr>
          <a:xfrm>
            <a:off x="7072490" y="9857161"/>
            <a:ext cx="203100" cy="200100"/>
          </a:xfrm>
          <a:prstGeom prst="rect">
            <a:avLst/>
          </a:prstGeom>
          <a:noFill/>
          <a:ln>
            <a:noFill/>
          </a:ln>
        </p:spPr>
        <p:txBody>
          <a:bodyPr spcFirstLastPara="1" wrap="square" lIns="45700" tIns="45700" rIns="45700" bIns="45700" anchor="ctr" anchorCtr="0">
            <a:spAutoFit/>
          </a:bodyPr>
          <a:lstStyle>
            <a:lvl1pPr marL="0" lvl="0"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1pPr>
            <a:lvl2pPr marL="0" lvl="1"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2pPr>
            <a:lvl3pPr marL="0" lvl="2"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3pPr>
            <a:lvl4pPr marL="0" lvl="3"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4pPr>
            <a:lvl5pPr marL="0" lvl="4"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5pPr>
            <a:lvl6pPr marL="0" lvl="5"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6pPr>
            <a:lvl7pPr marL="0" lvl="6"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7pPr>
            <a:lvl8pPr marL="0" lvl="7"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8pPr>
            <a:lvl9pPr marL="0" lvl="8" indent="0" algn="r" rtl="0">
              <a:lnSpc>
                <a:spcPct val="100000"/>
              </a:lnSpc>
              <a:spcBef>
                <a:spcPts val="0"/>
              </a:spcBef>
              <a:spcAft>
                <a:spcPts val="0"/>
              </a:spcAft>
              <a:buClr>
                <a:srgbClr val="404040"/>
              </a:buClr>
              <a:buSzPts val="700"/>
              <a:buFont typeface="Arial"/>
              <a:buNone/>
              <a:defRPr sz="700">
                <a:solidFill>
                  <a:srgbClr val="40404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515791" y="2602603"/>
            <a:ext cx="6520220" cy="4342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515791" y="6986185"/>
            <a:ext cx="6520220" cy="22836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20"/>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519728" y="555804"/>
            <a:ext cx="6520220" cy="20178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519728" y="2779007"/>
            <a:ext cx="3212862" cy="66237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3827085" y="2779007"/>
            <a:ext cx="3212862" cy="66237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520712" y="555804"/>
            <a:ext cx="6520220" cy="20178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520713" y="2559104"/>
            <a:ext cx="3198096" cy="12541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22"/>
          <p:cNvSpPr txBox="1">
            <a:spLocks noGrp="1"/>
          </p:cNvSpPr>
          <p:nvPr>
            <p:ph type="body" idx="2"/>
          </p:nvPr>
        </p:nvSpPr>
        <p:spPr>
          <a:xfrm>
            <a:off x="520713" y="3813281"/>
            <a:ext cx="3198096" cy="56087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3827086" y="2559104"/>
            <a:ext cx="3213847" cy="12541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22"/>
          <p:cNvSpPr txBox="1">
            <a:spLocks noGrp="1"/>
          </p:cNvSpPr>
          <p:nvPr>
            <p:ph type="body" idx="4"/>
          </p:nvPr>
        </p:nvSpPr>
        <p:spPr>
          <a:xfrm>
            <a:off x="3827086" y="3813281"/>
            <a:ext cx="3213847" cy="56087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519728" y="555804"/>
            <a:ext cx="6520220" cy="20178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520712" y="695960"/>
            <a:ext cx="2438192" cy="24358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213847" y="1503083"/>
            <a:ext cx="3827085" cy="7418740"/>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25"/>
          <p:cNvSpPr txBox="1">
            <a:spLocks noGrp="1"/>
          </p:cNvSpPr>
          <p:nvPr>
            <p:ph type="body" idx="2"/>
          </p:nvPr>
        </p:nvSpPr>
        <p:spPr>
          <a:xfrm>
            <a:off x="520712" y="3131820"/>
            <a:ext cx="2438192" cy="58020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25"/>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520712" y="695960"/>
            <a:ext cx="2438192" cy="24358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3213847" y="1503083"/>
            <a:ext cx="3827085" cy="7418740"/>
          </a:xfrm>
          <a:prstGeom prst="rect">
            <a:avLst/>
          </a:prstGeom>
          <a:noFill/>
          <a:ln>
            <a:noFill/>
          </a:ln>
        </p:spPr>
      </p:sp>
      <p:sp>
        <p:nvSpPr>
          <p:cNvPr id="68" name="Google Shape;68;p26"/>
          <p:cNvSpPr txBox="1">
            <a:spLocks noGrp="1"/>
          </p:cNvSpPr>
          <p:nvPr>
            <p:ph type="body" idx="1"/>
          </p:nvPr>
        </p:nvSpPr>
        <p:spPr>
          <a:xfrm>
            <a:off x="520712" y="3131820"/>
            <a:ext cx="2438192" cy="58020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26"/>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519728" y="555804"/>
            <a:ext cx="6520220" cy="20178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467987" y="2830748"/>
            <a:ext cx="6623703"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519728" y="555804"/>
            <a:ext cx="6520220" cy="20178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519728" y="2779007"/>
            <a:ext cx="6520220" cy="6623703"/>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519728" y="9675780"/>
            <a:ext cx="1700927" cy="555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2504143" y="9675780"/>
            <a:ext cx="2551390" cy="5558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5339020" y="9675780"/>
            <a:ext cx="1700927" cy="55580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alibri"/>
                <a:ea typeface="Calibri"/>
                <a:cs typeface="Calibri"/>
                <a:sym typeface="Calibri"/>
              </a:defRPr>
            </a:lvl1pPr>
            <a:lvl2pPr marL="0" marR="0" lvl="1" indent="0" algn="r" rtl="0">
              <a:spcBef>
                <a:spcPts val="0"/>
              </a:spcBef>
              <a:buNone/>
              <a:defRPr sz="992" b="0" i="0" u="none" strike="noStrike" cap="none">
                <a:solidFill>
                  <a:srgbClr val="888888"/>
                </a:solidFill>
                <a:latin typeface="Calibri"/>
                <a:ea typeface="Calibri"/>
                <a:cs typeface="Calibri"/>
                <a:sym typeface="Calibri"/>
              </a:defRPr>
            </a:lvl2pPr>
            <a:lvl3pPr marL="0" marR="0" lvl="2" indent="0" algn="r" rtl="0">
              <a:spcBef>
                <a:spcPts val="0"/>
              </a:spcBef>
              <a:buNone/>
              <a:defRPr sz="992" b="0" i="0" u="none" strike="noStrike" cap="none">
                <a:solidFill>
                  <a:srgbClr val="888888"/>
                </a:solidFill>
                <a:latin typeface="Calibri"/>
                <a:ea typeface="Calibri"/>
                <a:cs typeface="Calibri"/>
                <a:sym typeface="Calibri"/>
              </a:defRPr>
            </a:lvl3pPr>
            <a:lvl4pPr marL="0" marR="0" lvl="3" indent="0" algn="r" rtl="0">
              <a:spcBef>
                <a:spcPts val="0"/>
              </a:spcBef>
              <a:buNone/>
              <a:defRPr sz="992" b="0" i="0" u="none" strike="noStrike" cap="none">
                <a:solidFill>
                  <a:srgbClr val="888888"/>
                </a:solidFill>
                <a:latin typeface="Calibri"/>
                <a:ea typeface="Calibri"/>
                <a:cs typeface="Calibri"/>
                <a:sym typeface="Calibri"/>
              </a:defRPr>
            </a:lvl4pPr>
            <a:lvl5pPr marL="0" marR="0" lvl="4" indent="0" algn="r" rtl="0">
              <a:spcBef>
                <a:spcPts val="0"/>
              </a:spcBef>
              <a:buNone/>
              <a:defRPr sz="992" b="0" i="0" u="none" strike="noStrike" cap="none">
                <a:solidFill>
                  <a:srgbClr val="888888"/>
                </a:solidFill>
                <a:latin typeface="Calibri"/>
                <a:ea typeface="Calibri"/>
                <a:cs typeface="Calibri"/>
                <a:sym typeface="Calibri"/>
              </a:defRPr>
            </a:lvl5pPr>
            <a:lvl6pPr marL="0" marR="0" lvl="5" indent="0" algn="r" rtl="0">
              <a:spcBef>
                <a:spcPts val="0"/>
              </a:spcBef>
              <a:buNone/>
              <a:defRPr sz="992" b="0" i="0" u="none" strike="noStrike" cap="none">
                <a:solidFill>
                  <a:srgbClr val="888888"/>
                </a:solidFill>
                <a:latin typeface="Calibri"/>
                <a:ea typeface="Calibri"/>
                <a:cs typeface="Calibri"/>
                <a:sym typeface="Calibri"/>
              </a:defRPr>
            </a:lvl6pPr>
            <a:lvl7pPr marL="0" marR="0" lvl="6" indent="0" algn="r" rtl="0">
              <a:spcBef>
                <a:spcPts val="0"/>
              </a:spcBef>
              <a:buNone/>
              <a:defRPr sz="992" b="0" i="0" u="none" strike="noStrike" cap="none">
                <a:solidFill>
                  <a:srgbClr val="888888"/>
                </a:solidFill>
                <a:latin typeface="Calibri"/>
                <a:ea typeface="Calibri"/>
                <a:cs typeface="Calibri"/>
                <a:sym typeface="Calibri"/>
              </a:defRPr>
            </a:lvl7pPr>
            <a:lvl8pPr marL="0" marR="0" lvl="7" indent="0" algn="r" rtl="0">
              <a:spcBef>
                <a:spcPts val="0"/>
              </a:spcBef>
              <a:buNone/>
              <a:defRPr sz="992" b="0" i="0" u="none" strike="noStrike" cap="none">
                <a:solidFill>
                  <a:srgbClr val="888888"/>
                </a:solidFill>
                <a:latin typeface="Calibri"/>
                <a:ea typeface="Calibri"/>
                <a:cs typeface="Calibri"/>
                <a:sym typeface="Calibri"/>
              </a:defRPr>
            </a:lvl8pPr>
            <a:lvl9pPr marL="0" marR="0" lvl="8" indent="0" algn="r" rtl="0">
              <a:spcBef>
                <a:spcPts val="0"/>
              </a:spcBef>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1500889" y="-228269"/>
            <a:ext cx="4647362" cy="10104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0" i="0" u="none" strike="noStrike" cap="none" dirty="0">
                <a:solidFill>
                  <a:srgbClr val="262626"/>
                </a:solidFill>
                <a:latin typeface="Arial"/>
                <a:ea typeface="Arial"/>
                <a:cs typeface="Arial"/>
                <a:sym typeface="Arial"/>
              </a:rPr>
              <a:t>API BECI </a:t>
            </a:r>
            <a:r>
              <a:rPr lang="en-US" sz="2500" b="0" i="0" u="none" strike="noStrike" cap="none" dirty="0" err="1">
                <a:solidFill>
                  <a:srgbClr val="262626"/>
                </a:solidFill>
                <a:latin typeface="Arial"/>
                <a:ea typeface="Arial"/>
                <a:cs typeface="Arial"/>
                <a:sym typeface="Arial"/>
              </a:rPr>
              <a:t>英语学校</a:t>
            </a:r>
            <a:endParaRPr sz="2500" b="0" i="0" u="none" strike="noStrike" cap="none" dirty="0">
              <a:solidFill>
                <a:srgbClr val="262626"/>
              </a:solidFill>
              <a:latin typeface="Arial"/>
              <a:ea typeface="Arial"/>
              <a:cs typeface="Arial"/>
              <a:sym typeface="Arial"/>
            </a:endParaRPr>
          </a:p>
        </p:txBody>
      </p:sp>
      <p:sp>
        <p:nvSpPr>
          <p:cNvPr id="93" name="Google Shape;93;p1"/>
          <p:cNvSpPr/>
          <p:nvPr/>
        </p:nvSpPr>
        <p:spPr>
          <a:xfrm>
            <a:off x="2181065" y="10010032"/>
            <a:ext cx="3235908" cy="25024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800" b="0" i="0" u="none" strike="noStrike" cap="none">
                <a:solidFill>
                  <a:srgbClr val="262626"/>
                </a:solidFill>
                <a:latin typeface="Arial"/>
                <a:ea typeface="Arial"/>
                <a:cs typeface="Arial"/>
                <a:sym typeface="Arial"/>
              </a:rPr>
              <a:t>Copyright © APIBECI All Rights Reserved</a:t>
            </a:r>
            <a:endParaRPr sz="800" b="0" i="0" u="none" strike="noStrike" cap="none">
              <a:solidFill>
                <a:srgbClr val="262626"/>
              </a:solidFill>
              <a:latin typeface="Arial"/>
              <a:ea typeface="Arial"/>
              <a:cs typeface="Arial"/>
              <a:sym typeface="Arial"/>
            </a:endParaRPr>
          </a:p>
        </p:txBody>
      </p:sp>
      <p:sp>
        <p:nvSpPr>
          <p:cNvPr id="94" name="Google Shape;94;p1"/>
          <p:cNvSpPr/>
          <p:nvPr/>
        </p:nvSpPr>
        <p:spPr>
          <a:xfrm>
            <a:off x="1521908" y="7416894"/>
            <a:ext cx="4515853" cy="897461"/>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400" b="0" i="0" u="none" strike="noStrike" cap="none">
                <a:solidFill>
                  <a:schemeClr val="dk1"/>
                </a:solidFill>
                <a:latin typeface="Arial"/>
                <a:ea typeface="Arial"/>
                <a:cs typeface="Arial"/>
                <a:sym typeface="Arial"/>
              </a:rPr>
              <a:t>ORIENTATION</a:t>
            </a:r>
            <a:endParaRPr sz="4400" b="0" i="0" u="none" strike="noStrike" cap="none">
              <a:solidFill>
                <a:schemeClr val="dk1"/>
              </a:solidFill>
              <a:latin typeface="Arial"/>
              <a:ea typeface="Arial"/>
              <a:cs typeface="Arial"/>
              <a:sym typeface="Arial"/>
            </a:endParaRPr>
          </a:p>
        </p:txBody>
      </p:sp>
      <p:sp>
        <p:nvSpPr>
          <p:cNvPr id="95" name="Google Shape;95;p1"/>
          <p:cNvSpPr/>
          <p:nvPr/>
        </p:nvSpPr>
        <p:spPr>
          <a:xfrm>
            <a:off x="1622809" y="6860717"/>
            <a:ext cx="4352421" cy="897461"/>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0" i="0" u="none" strike="noStrike" cap="none" dirty="0">
                <a:solidFill>
                  <a:schemeClr val="dk1"/>
                </a:solidFill>
                <a:latin typeface="Arial"/>
                <a:ea typeface="Arial"/>
                <a:cs typeface="Arial"/>
                <a:sym typeface="Arial"/>
              </a:rPr>
              <a:t>API BECI 2023</a:t>
            </a:r>
            <a:endParaRPr sz="2800" b="0" i="0" u="none" strike="noStrike" cap="none" dirty="0">
              <a:solidFill>
                <a:schemeClr val="dk1"/>
              </a:solidFill>
              <a:latin typeface="Arial"/>
              <a:ea typeface="Arial"/>
              <a:cs typeface="Arial"/>
              <a:sym typeface="Arial"/>
            </a:endParaRPr>
          </a:p>
        </p:txBody>
      </p:sp>
      <p:sp>
        <p:nvSpPr>
          <p:cNvPr id="96" name="Google Shape;96;p1"/>
          <p:cNvSpPr/>
          <p:nvPr/>
        </p:nvSpPr>
        <p:spPr>
          <a:xfrm>
            <a:off x="1622809" y="8000215"/>
            <a:ext cx="4352421" cy="897461"/>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0" i="0" u="none" strike="noStrike" cap="none" dirty="0">
                <a:solidFill>
                  <a:schemeClr val="dk1"/>
                </a:solidFill>
                <a:latin typeface="Arial"/>
                <a:ea typeface="Arial"/>
                <a:cs typeface="Arial"/>
                <a:sym typeface="Arial"/>
              </a:rPr>
              <a:t>(TW/CHN)</a:t>
            </a:r>
            <a:endParaRPr sz="2800" b="0" i="0" u="none" strike="noStrike" cap="none" dirty="0">
              <a:solidFill>
                <a:schemeClr val="dk1"/>
              </a:solidFill>
              <a:latin typeface="Arial"/>
              <a:ea typeface="Arial"/>
              <a:cs typeface="Arial"/>
              <a:sym typeface="Arial"/>
            </a:endParaRPr>
          </a:p>
        </p:txBody>
      </p:sp>
      <p:pic>
        <p:nvPicPr>
          <p:cNvPr id="97" name="Google Shape;97;p1"/>
          <p:cNvPicPr preferRelativeResize="0"/>
          <p:nvPr/>
        </p:nvPicPr>
        <p:blipFill rotWithShape="1">
          <a:blip r:embed="rId3">
            <a:alphaModFix/>
          </a:blip>
          <a:srcRect/>
          <a:stretch/>
        </p:blipFill>
        <p:spPr>
          <a:xfrm>
            <a:off x="2801611" y="8818253"/>
            <a:ext cx="1956445" cy="1164632"/>
          </a:xfrm>
          <a:prstGeom prst="rect">
            <a:avLst/>
          </a:prstGeom>
          <a:noFill/>
          <a:ln>
            <a:noFill/>
          </a:ln>
        </p:spPr>
      </p:pic>
      <p:pic>
        <p:nvPicPr>
          <p:cNvPr id="98" name="Google Shape;98;p1" descr="건물, 실외, 현관이(가) 표시된 사진&#10;&#10;자동 생성된 설명"/>
          <p:cNvPicPr preferRelativeResize="0"/>
          <p:nvPr/>
        </p:nvPicPr>
        <p:blipFill rotWithShape="1">
          <a:blip r:embed="rId4">
            <a:alphaModFix/>
          </a:blip>
          <a:srcRect/>
          <a:stretch/>
        </p:blipFill>
        <p:spPr>
          <a:xfrm>
            <a:off x="-2" y="1089660"/>
            <a:ext cx="7559675" cy="5889771"/>
          </a:xfrm>
          <a:prstGeom prst="rect">
            <a:avLst/>
          </a:prstGeom>
          <a:noFill/>
          <a:ln>
            <a:noFill/>
          </a:ln>
        </p:spPr>
      </p:pic>
      <p:sp>
        <p:nvSpPr>
          <p:cNvPr id="99" name="Google Shape;99;p1"/>
          <p:cNvSpPr/>
          <p:nvPr/>
        </p:nvSpPr>
        <p:spPr>
          <a:xfrm>
            <a:off x="1163720" y="322206"/>
            <a:ext cx="5551858" cy="8974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err="1">
                <a:solidFill>
                  <a:schemeClr val="dk1"/>
                </a:solidFill>
                <a:latin typeface="Arial"/>
                <a:ea typeface="Arial"/>
                <a:cs typeface="Arial"/>
                <a:sym typeface="Arial"/>
              </a:rPr>
              <a:t>斯巴达校区</a:t>
            </a:r>
            <a:endParaRPr sz="44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p:nvPr/>
        </p:nvSpPr>
        <p:spPr>
          <a:xfrm>
            <a:off x="500205" y="1344339"/>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ko-KR" altLang="en-US" sz="2400" dirty="0" err="1">
                <a:solidFill>
                  <a:srgbClr val="3F3F3F"/>
                </a:solidFill>
              </a:rPr>
              <a:t>加分和减分制度</a:t>
            </a:r>
            <a:endParaRPr lang="zh-CN" altLang="en-US" sz="2400" dirty="0"/>
          </a:p>
        </p:txBody>
      </p:sp>
      <p:sp>
        <p:nvSpPr>
          <p:cNvPr id="356" name="Google Shape;356;p13"/>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59" name="Google Shape;359;p13"/>
          <p:cNvSpPr txBox="1"/>
          <p:nvPr/>
        </p:nvSpPr>
        <p:spPr>
          <a:xfrm>
            <a:off x="347805" y="1703351"/>
            <a:ext cx="3299188" cy="30773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ko-KR" altLang="en-US" sz="1000" dirty="0" err="1">
                <a:solidFill>
                  <a:schemeClr val="dk1"/>
                </a:solidFill>
              </a:rPr>
              <a:t>每个学生入学时都有</a:t>
            </a:r>
            <a:r>
              <a:rPr lang="en-US" altLang="zh-CN" sz="1000" dirty="0">
                <a:solidFill>
                  <a:schemeClr val="dk1"/>
                </a:solidFill>
              </a:rPr>
              <a:t>100</a:t>
            </a:r>
            <a:r>
              <a:rPr lang="zh-CN" altLang="en-US" sz="1000" dirty="0">
                <a:solidFill>
                  <a:schemeClr val="dk1"/>
                </a:solidFill>
              </a:rPr>
              <a:t>分</a:t>
            </a:r>
            <a:endParaRPr dirty="0"/>
          </a:p>
        </p:txBody>
      </p:sp>
      <p:sp>
        <p:nvSpPr>
          <p:cNvPr id="360" name="Google Shape;360;p13"/>
          <p:cNvSpPr txBox="1"/>
          <p:nvPr/>
        </p:nvSpPr>
        <p:spPr>
          <a:xfrm>
            <a:off x="381448" y="3569285"/>
            <a:ext cx="5314501"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chemeClr val="tx1"/>
                </a:solidFill>
                <a:latin typeface="Arial"/>
                <a:ea typeface="Arial"/>
                <a:cs typeface="Arial"/>
                <a:sym typeface="Arial"/>
              </a:rPr>
              <a:t>根据学生学习和生活的态度，每个学生都有教师评价的两个‘周度总结报告书’和一个‘月度总结报告书’。</a:t>
            </a:r>
            <a:endParaRPr dirty="0">
              <a:solidFill>
                <a:schemeClr val="tx1"/>
              </a:solidFill>
            </a:endParaRPr>
          </a:p>
        </p:txBody>
      </p:sp>
      <p:sp>
        <p:nvSpPr>
          <p:cNvPr id="361" name="Google Shape;361;p13"/>
          <p:cNvSpPr txBox="1"/>
          <p:nvPr/>
        </p:nvSpPr>
        <p:spPr>
          <a:xfrm>
            <a:off x="335172" y="2345243"/>
            <a:ext cx="3474000" cy="73862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分数低于</a:t>
            </a:r>
            <a:r>
              <a:rPr lang="en-US" altLang="zh-CN" sz="1000" dirty="0">
                <a:solidFill>
                  <a:schemeClr val="dk1"/>
                </a:solidFill>
                <a:latin typeface="Arial"/>
                <a:ea typeface="Arial"/>
                <a:cs typeface="Arial"/>
                <a:sym typeface="Arial"/>
              </a:rPr>
              <a:t>60</a:t>
            </a:r>
            <a:r>
              <a:rPr lang="zh-CN" altLang="en-US" sz="1000" dirty="0">
                <a:solidFill>
                  <a:schemeClr val="dk1"/>
                </a:solidFill>
                <a:latin typeface="Arial"/>
                <a:ea typeface="Arial"/>
                <a:cs typeface="Arial"/>
                <a:sym typeface="Arial"/>
              </a:rPr>
              <a:t>分时，押金扣半，</a:t>
            </a:r>
            <a:r>
              <a:rPr lang="en-US" altLang="zh-CN" sz="1000" dirty="0">
                <a:solidFill>
                  <a:schemeClr val="dk1"/>
                </a:solidFill>
                <a:latin typeface="Arial"/>
                <a:ea typeface="Arial"/>
                <a:cs typeface="Arial"/>
                <a:sym typeface="Arial"/>
              </a:rPr>
              <a:t>40</a:t>
            </a:r>
            <a:r>
              <a:rPr lang="zh-CN" altLang="en-US" sz="1000" dirty="0">
                <a:solidFill>
                  <a:schemeClr val="dk1"/>
                </a:solidFill>
                <a:latin typeface="Arial"/>
                <a:ea typeface="Arial"/>
                <a:cs typeface="Arial"/>
                <a:sym typeface="Arial"/>
              </a:rPr>
              <a:t>分以下时，押金全额扣除。被扣除后需要补缴押金，如果分数为</a:t>
            </a:r>
            <a:r>
              <a:rPr lang="en-US" altLang="zh-CN" sz="1000" dirty="0">
                <a:solidFill>
                  <a:schemeClr val="dk1"/>
                </a:solidFill>
                <a:latin typeface="Arial"/>
                <a:ea typeface="Arial"/>
                <a:cs typeface="Arial"/>
                <a:sym typeface="Arial"/>
              </a:rPr>
              <a:t>0</a:t>
            </a:r>
            <a:r>
              <a:rPr lang="zh-CN" altLang="en-US" sz="1000" dirty="0">
                <a:solidFill>
                  <a:schemeClr val="dk1"/>
                </a:solidFill>
                <a:latin typeface="Arial"/>
                <a:ea typeface="Arial"/>
                <a:cs typeface="Arial"/>
                <a:sym typeface="Arial"/>
              </a:rPr>
              <a:t>时，将会被退学。也请熟记与加分减分无关的其他退学的相关制度。</a:t>
            </a:r>
            <a:endParaRPr sz="1000" dirty="0">
              <a:solidFill>
                <a:schemeClr val="dk1"/>
              </a:solidFill>
              <a:latin typeface="Arial"/>
              <a:ea typeface="Arial"/>
              <a:cs typeface="Arial"/>
              <a:sym typeface="Arial"/>
            </a:endParaRPr>
          </a:p>
        </p:txBody>
      </p:sp>
      <p:sp>
        <p:nvSpPr>
          <p:cNvPr id="362" name="Google Shape;362;p13"/>
          <p:cNvSpPr txBox="1"/>
          <p:nvPr/>
        </p:nvSpPr>
        <p:spPr>
          <a:xfrm>
            <a:off x="460209" y="3182287"/>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err="1">
                <a:solidFill>
                  <a:srgbClr val="6691E9"/>
                </a:solidFill>
                <a:latin typeface="Arial"/>
                <a:ea typeface="Arial"/>
                <a:cs typeface="Arial"/>
                <a:sym typeface="Arial"/>
              </a:rPr>
              <a:t>分数规定</a:t>
            </a:r>
            <a:endParaRPr sz="1200" b="0" dirty="0">
              <a:solidFill>
                <a:srgbClr val="6691E9"/>
              </a:solidFill>
              <a:latin typeface="Arial"/>
              <a:ea typeface="Arial"/>
              <a:cs typeface="Arial"/>
              <a:sym typeface="Arial"/>
            </a:endParaRPr>
          </a:p>
        </p:txBody>
      </p:sp>
      <p:sp>
        <p:nvSpPr>
          <p:cNvPr id="380" name="Google Shape;380;p13"/>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381" name="Google Shape;381;p13"/>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382" name="Google Shape;382;p13"/>
          <p:cNvSpPr txBox="1"/>
          <p:nvPr/>
        </p:nvSpPr>
        <p:spPr>
          <a:xfrm>
            <a:off x="319934" y="2014449"/>
            <a:ext cx="3473918" cy="30773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根据学习态度赋予加分和减分</a:t>
            </a:r>
            <a:endParaRPr sz="1000" dirty="0">
              <a:solidFill>
                <a:schemeClr val="dk1"/>
              </a:solidFill>
              <a:latin typeface="Arial"/>
              <a:ea typeface="Arial"/>
              <a:cs typeface="Arial"/>
              <a:sym typeface="Arial"/>
            </a:endParaRPr>
          </a:p>
        </p:txBody>
      </p:sp>
      <p:graphicFrame>
        <p:nvGraphicFramePr>
          <p:cNvPr id="2" name="表格 2">
            <a:extLst>
              <a:ext uri="{FF2B5EF4-FFF2-40B4-BE49-F238E27FC236}">
                <a16:creationId xmlns:a16="http://schemas.microsoft.com/office/drawing/2014/main" id="{4949ADAA-86B6-C0E9-422F-007A27D704F3}"/>
              </a:ext>
            </a:extLst>
          </p:cNvPr>
          <p:cNvGraphicFramePr>
            <a:graphicFrameLocks noGrp="1"/>
          </p:cNvGraphicFramePr>
          <p:nvPr>
            <p:extLst>
              <p:ext uri="{D42A27DB-BD31-4B8C-83A1-F6EECF244321}">
                <p14:modId xmlns:p14="http://schemas.microsoft.com/office/powerpoint/2010/main" val="1790278116"/>
              </p:ext>
            </p:extLst>
          </p:nvPr>
        </p:nvGraphicFramePr>
        <p:xfrm>
          <a:off x="460209" y="3944705"/>
          <a:ext cx="5039784" cy="3312160"/>
        </p:xfrm>
        <a:graphic>
          <a:graphicData uri="http://schemas.openxmlformats.org/drawingml/2006/table">
            <a:tbl>
              <a:tblPr firstRow="1" bandRow="1">
                <a:tableStyleId>{1A310DC7-EDF1-4050-A853-B13E0B224280}</a:tableStyleId>
              </a:tblPr>
              <a:tblGrid>
                <a:gridCol w="1940091">
                  <a:extLst>
                    <a:ext uri="{9D8B030D-6E8A-4147-A177-3AD203B41FA5}">
                      <a16:colId xmlns:a16="http://schemas.microsoft.com/office/drawing/2014/main" val="1572363646"/>
                    </a:ext>
                  </a:extLst>
                </a:gridCol>
                <a:gridCol w="579801">
                  <a:extLst>
                    <a:ext uri="{9D8B030D-6E8A-4147-A177-3AD203B41FA5}">
                      <a16:colId xmlns:a16="http://schemas.microsoft.com/office/drawing/2014/main" val="1115885413"/>
                    </a:ext>
                  </a:extLst>
                </a:gridCol>
                <a:gridCol w="1953849">
                  <a:extLst>
                    <a:ext uri="{9D8B030D-6E8A-4147-A177-3AD203B41FA5}">
                      <a16:colId xmlns:a16="http://schemas.microsoft.com/office/drawing/2014/main" val="1847361925"/>
                    </a:ext>
                  </a:extLst>
                </a:gridCol>
                <a:gridCol w="566043">
                  <a:extLst>
                    <a:ext uri="{9D8B030D-6E8A-4147-A177-3AD203B41FA5}">
                      <a16:colId xmlns:a16="http://schemas.microsoft.com/office/drawing/2014/main" val="3661074485"/>
                    </a:ext>
                  </a:extLst>
                </a:gridCol>
              </a:tblGrid>
              <a:tr h="370840">
                <a:tc>
                  <a:txBody>
                    <a:bodyPr/>
                    <a:lstStyle/>
                    <a:p>
                      <a:pPr algn="ctr"/>
                      <a:r>
                        <a:rPr lang="zh-CN" altLang="en-US" dirty="0"/>
                        <a:t>加分</a:t>
                      </a:r>
                    </a:p>
                  </a:txBody>
                  <a:tcPr/>
                </a:tc>
                <a:tc>
                  <a:txBody>
                    <a:bodyPr/>
                    <a:lstStyle/>
                    <a:p>
                      <a:pPr algn="ctr"/>
                      <a:r>
                        <a:rPr lang="zh-CN" altLang="en-US" dirty="0"/>
                        <a:t>分数</a:t>
                      </a:r>
                    </a:p>
                  </a:txBody>
                  <a:tcPr/>
                </a:tc>
                <a:tc>
                  <a:txBody>
                    <a:bodyPr/>
                    <a:lstStyle/>
                    <a:p>
                      <a:pPr algn="ctr"/>
                      <a:r>
                        <a:rPr lang="zh-CN" altLang="en-US" dirty="0"/>
                        <a:t>减分</a:t>
                      </a:r>
                    </a:p>
                  </a:txBody>
                  <a:tcPr/>
                </a:tc>
                <a:tc>
                  <a:txBody>
                    <a:bodyPr/>
                    <a:lstStyle/>
                    <a:p>
                      <a:pPr algn="ctr"/>
                      <a:r>
                        <a:rPr lang="zh-CN" altLang="en-US" dirty="0"/>
                        <a:t>分数</a:t>
                      </a:r>
                    </a:p>
                  </a:txBody>
                  <a:tcPr/>
                </a:tc>
                <a:extLst>
                  <a:ext uri="{0D108BD9-81ED-4DB2-BD59-A6C34878D82A}">
                    <a16:rowId xmlns:a16="http://schemas.microsoft.com/office/drawing/2014/main" val="243616888"/>
                  </a:ext>
                </a:extLst>
              </a:tr>
              <a:tr h="370840">
                <a:tc>
                  <a:txBody>
                    <a:bodyPr/>
                    <a:lstStyle/>
                    <a:p>
                      <a:pPr algn="ctr"/>
                      <a:r>
                        <a:rPr lang="zh-CN" altLang="en-US" sz="1200" dirty="0"/>
                        <a:t>出勤率</a:t>
                      </a:r>
                      <a:r>
                        <a:rPr lang="en-US" altLang="zh-CN" sz="1200" dirty="0"/>
                        <a:t>100%</a:t>
                      </a:r>
                    </a:p>
                    <a:p>
                      <a:pPr algn="ctr"/>
                      <a:r>
                        <a:rPr lang="zh-CN" altLang="en-US" sz="1200" dirty="0"/>
                        <a:t>（</a:t>
                      </a:r>
                      <a:r>
                        <a:rPr lang="en-US" altLang="zh-CN" sz="1200" dirty="0"/>
                        <a:t>4</a:t>
                      </a:r>
                      <a:r>
                        <a:rPr lang="zh-CN" altLang="en-US" sz="1200" dirty="0"/>
                        <a:t>周基准）</a:t>
                      </a:r>
                    </a:p>
                  </a:txBody>
                  <a:tcPr/>
                </a:tc>
                <a:tc>
                  <a:txBody>
                    <a:bodyPr/>
                    <a:lstStyle/>
                    <a:p>
                      <a:pPr algn="ctr"/>
                      <a:r>
                        <a:rPr lang="en-US" altLang="zh-CN" sz="1200" dirty="0"/>
                        <a:t>+5</a:t>
                      </a:r>
                      <a:endParaRPr lang="zh-CN" altLang="en-US" sz="1200" dirty="0"/>
                    </a:p>
                  </a:txBody>
                  <a:tcPr/>
                </a:tc>
                <a:tc>
                  <a:txBody>
                    <a:bodyPr/>
                    <a:lstStyle/>
                    <a:p>
                      <a:pPr algn="ctr"/>
                      <a:r>
                        <a:rPr lang="zh-CN" altLang="en-US" sz="1200" dirty="0"/>
                        <a:t>迟到（</a:t>
                      </a:r>
                      <a:r>
                        <a:rPr lang="en-US" altLang="zh-CN" sz="1200" dirty="0"/>
                        <a:t>5</a:t>
                      </a:r>
                      <a:r>
                        <a:rPr lang="zh-CN" altLang="en-US" sz="1200" dirty="0"/>
                        <a:t>分钟以上）</a:t>
                      </a:r>
                    </a:p>
                  </a:txBody>
                  <a:tcPr/>
                </a:tc>
                <a:tc>
                  <a:txBody>
                    <a:bodyPr/>
                    <a:lstStyle/>
                    <a:p>
                      <a:pPr algn="ctr"/>
                      <a:r>
                        <a:rPr lang="en-US" altLang="zh-CN" sz="1200" dirty="0"/>
                        <a:t>-5</a:t>
                      </a:r>
                      <a:endParaRPr lang="zh-CN" altLang="en-US" sz="1200" dirty="0"/>
                    </a:p>
                  </a:txBody>
                  <a:tcPr/>
                </a:tc>
                <a:extLst>
                  <a:ext uri="{0D108BD9-81ED-4DB2-BD59-A6C34878D82A}">
                    <a16:rowId xmlns:a16="http://schemas.microsoft.com/office/drawing/2014/main" val="2296489306"/>
                  </a:ext>
                </a:extLst>
              </a:tr>
              <a:tr h="370840">
                <a:tc>
                  <a:txBody>
                    <a:bodyPr/>
                    <a:lstStyle/>
                    <a:p>
                      <a:pPr algn="ctr"/>
                      <a:r>
                        <a:rPr lang="zh-CN" altLang="en-US" sz="1200" dirty="0"/>
                        <a:t>单词考试</a:t>
                      </a:r>
                      <a:r>
                        <a:rPr lang="en-US" altLang="zh-CN" sz="1200" dirty="0"/>
                        <a:t>100</a:t>
                      </a:r>
                      <a:r>
                        <a:rPr lang="zh-CN" altLang="en-US" sz="1200" dirty="0"/>
                        <a:t>分（每次）</a:t>
                      </a:r>
                    </a:p>
                  </a:txBody>
                  <a:tcPr/>
                </a:tc>
                <a:tc>
                  <a:txBody>
                    <a:bodyPr/>
                    <a:lstStyle/>
                    <a:p>
                      <a:pPr algn="ctr"/>
                      <a:r>
                        <a:rPr lang="en-US" altLang="zh-CN" sz="1200" dirty="0"/>
                        <a:t>+1</a:t>
                      </a:r>
                      <a:endParaRPr lang="zh-CN" altLang="en-US" sz="1200" dirty="0"/>
                    </a:p>
                  </a:txBody>
                  <a:tcPr/>
                </a:tc>
                <a:tc>
                  <a:txBody>
                    <a:bodyPr/>
                    <a:lstStyle/>
                    <a:p>
                      <a:pPr algn="ctr"/>
                      <a:r>
                        <a:rPr lang="zh-CN" altLang="en-US" sz="1200" dirty="0"/>
                        <a:t>缺席（</a:t>
                      </a:r>
                      <a:r>
                        <a:rPr lang="en-US" altLang="zh-CN" sz="1200" dirty="0"/>
                        <a:t>10</a:t>
                      </a:r>
                      <a:r>
                        <a:rPr lang="zh-CN" altLang="en-US" sz="1200" dirty="0"/>
                        <a:t>分钟以上）</a:t>
                      </a:r>
                    </a:p>
                  </a:txBody>
                  <a:tcPr/>
                </a:tc>
                <a:tc>
                  <a:txBody>
                    <a:bodyPr/>
                    <a:lstStyle/>
                    <a:p>
                      <a:pPr algn="ctr"/>
                      <a:r>
                        <a:rPr lang="en-US" altLang="zh-CN" sz="1200" dirty="0"/>
                        <a:t>-10</a:t>
                      </a:r>
                      <a:endParaRPr lang="zh-CN" altLang="en-US" sz="1200" dirty="0"/>
                    </a:p>
                  </a:txBody>
                  <a:tcPr/>
                </a:tc>
                <a:extLst>
                  <a:ext uri="{0D108BD9-81ED-4DB2-BD59-A6C34878D82A}">
                    <a16:rowId xmlns:a16="http://schemas.microsoft.com/office/drawing/2014/main" val="570058024"/>
                  </a:ext>
                </a:extLst>
              </a:tr>
              <a:tr h="370840">
                <a:tc>
                  <a:txBody>
                    <a:bodyPr/>
                    <a:lstStyle/>
                    <a:p>
                      <a:pPr algn="ctr"/>
                      <a:r>
                        <a:rPr lang="zh-CN" altLang="en-US" sz="1200" dirty="0"/>
                        <a:t>造句考试</a:t>
                      </a:r>
                      <a:r>
                        <a:rPr lang="en-US" altLang="zh-CN" sz="1200" dirty="0"/>
                        <a:t>100</a:t>
                      </a:r>
                      <a:r>
                        <a:rPr lang="zh-CN" altLang="en-US" sz="1200" dirty="0"/>
                        <a:t>分（每次）</a:t>
                      </a:r>
                    </a:p>
                  </a:txBody>
                  <a:tcPr/>
                </a:tc>
                <a:tc>
                  <a:txBody>
                    <a:bodyPr/>
                    <a:lstStyle/>
                    <a:p>
                      <a:pPr algn="ctr"/>
                      <a:r>
                        <a:rPr lang="en-US" altLang="zh-CN" sz="1200" dirty="0"/>
                        <a:t>+1</a:t>
                      </a:r>
                      <a:endParaRPr lang="zh-CN" altLang="en-US" sz="1200" dirty="0"/>
                    </a:p>
                  </a:txBody>
                  <a:tcPr/>
                </a:tc>
                <a:tc>
                  <a:txBody>
                    <a:bodyPr/>
                    <a:lstStyle/>
                    <a:p>
                      <a:pPr algn="ctr"/>
                      <a:r>
                        <a:rPr lang="en-US" altLang="zh-CN" sz="1200" dirty="0"/>
                        <a:t>E.O.P</a:t>
                      </a:r>
                      <a:r>
                        <a:rPr lang="zh-CN" altLang="en-US" sz="1200" dirty="0"/>
                        <a:t>违反（每次）</a:t>
                      </a:r>
                    </a:p>
                  </a:txBody>
                  <a:tcPr/>
                </a:tc>
                <a:tc>
                  <a:txBody>
                    <a:bodyPr/>
                    <a:lstStyle/>
                    <a:p>
                      <a:pPr algn="ctr"/>
                      <a:r>
                        <a:rPr lang="en-US" altLang="zh-CN" sz="1200" dirty="0"/>
                        <a:t>-2</a:t>
                      </a:r>
                      <a:endParaRPr lang="zh-CN" altLang="en-US" sz="1200" dirty="0"/>
                    </a:p>
                  </a:txBody>
                  <a:tcPr/>
                </a:tc>
                <a:extLst>
                  <a:ext uri="{0D108BD9-81ED-4DB2-BD59-A6C34878D82A}">
                    <a16:rowId xmlns:a16="http://schemas.microsoft.com/office/drawing/2014/main" val="1516402327"/>
                  </a:ext>
                </a:extLst>
              </a:tr>
              <a:tr h="370840">
                <a:tc>
                  <a:txBody>
                    <a:bodyPr/>
                    <a:lstStyle/>
                    <a:p>
                      <a:pPr algn="ctr"/>
                      <a:r>
                        <a:rPr lang="zh-CN" altLang="en-US" sz="1200" dirty="0"/>
                        <a:t>报名</a:t>
                      </a:r>
                      <a:r>
                        <a:rPr lang="en-US" altLang="zh-CN" sz="1200" dirty="0"/>
                        <a:t>E.O.P</a:t>
                      </a:r>
                      <a:r>
                        <a:rPr lang="zh-CN" altLang="en-US" sz="1200" dirty="0"/>
                        <a:t>挑战</a:t>
                      </a:r>
                      <a:endParaRPr lang="en-US" altLang="zh-CN" sz="1200" dirty="0"/>
                    </a:p>
                    <a:p>
                      <a:pPr algn="ctr"/>
                      <a:r>
                        <a:rPr lang="zh-CN" altLang="en-US" sz="1200" dirty="0"/>
                        <a:t>（成功时）</a:t>
                      </a:r>
                    </a:p>
                  </a:txBody>
                  <a:tcPr/>
                </a:tc>
                <a:tc>
                  <a:txBody>
                    <a:bodyPr/>
                    <a:lstStyle/>
                    <a:p>
                      <a:pPr algn="ctr"/>
                      <a:r>
                        <a:rPr lang="en-US" altLang="zh-CN" sz="1200" dirty="0"/>
                        <a:t>+10</a:t>
                      </a:r>
                      <a:endParaRPr lang="zh-CN" altLang="en-US" sz="1200" dirty="0"/>
                    </a:p>
                  </a:txBody>
                  <a:tcPr/>
                </a:tc>
                <a:tc>
                  <a:txBody>
                    <a:bodyPr/>
                    <a:lstStyle/>
                    <a:p>
                      <a:pPr algn="ctr"/>
                      <a:r>
                        <a:rPr lang="zh-CN" altLang="en-US" sz="1200" dirty="0"/>
                        <a:t>不佩戴学生证（每次）</a:t>
                      </a:r>
                    </a:p>
                  </a:txBody>
                  <a:tcPr/>
                </a:tc>
                <a:tc>
                  <a:txBody>
                    <a:bodyPr/>
                    <a:lstStyle/>
                    <a:p>
                      <a:pPr algn="ctr"/>
                      <a:r>
                        <a:rPr lang="en-US" altLang="zh-CN" sz="1200" dirty="0"/>
                        <a:t>-2</a:t>
                      </a:r>
                      <a:endParaRPr lang="zh-CN" altLang="en-US" sz="1200" dirty="0"/>
                    </a:p>
                  </a:txBody>
                  <a:tcPr/>
                </a:tc>
                <a:extLst>
                  <a:ext uri="{0D108BD9-81ED-4DB2-BD59-A6C34878D82A}">
                    <a16:rowId xmlns:a16="http://schemas.microsoft.com/office/drawing/2014/main" val="2080479859"/>
                  </a:ext>
                </a:extLst>
              </a:tr>
              <a:tr h="370840">
                <a:tc>
                  <a:txBody>
                    <a:bodyPr/>
                    <a:lstStyle/>
                    <a:p>
                      <a:pPr algn="ctr"/>
                      <a:r>
                        <a:rPr lang="zh-CN" altLang="en-US" sz="1200" dirty="0"/>
                        <a:t>个人周度总节报告</a:t>
                      </a:r>
                      <a:r>
                        <a:rPr lang="en-US" altLang="zh-CN" sz="1200" dirty="0"/>
                        <a:t>5</a:t>
                      </a:r>
                      <a:r>
                        <a:rPr lang="zh-CN" altLang="en-US" sz="1200" dirty="0"/>
                        <a:t>分满分</a:t>
                      </a:r>
                      <a:endParaRPr lang="en-US" altLang="zh-CN" sz="1200" dirty="0"/>
                    </a:p>
                    <a:p>
                      <a:pPr algn="ctr"/>
                      <a:r>
                        <a:rPr lang="zh-CN" altLang="en-US" sz="1200" dirty="0"/>
                        <a:t>（教师评价）</a:t>
                      </a:r>
                    </a:p>
                  </a:txBody>
                  <a:tcPr/>
                </a:tc>
                <a:tc>
                  <a:txBody>
                    <a:bodyPr/>
                    <a:lstStyle/>
                    <a:p>
                      <a:pPr algn="ctr"/>
                      <a:r>
                        <a:rPr lang="en-US" altLang="zh-CN" sz="1200" dirty="0"/>
                        <a:t>+2</a:t>
                      </a:r>
                      <a:endParaRPr lang="zh-CN" altLang="en-US" sz="1200" dirty="0"/>
                    </a:p>
                  </a:txBody>
                  <a:tcPr/>
                </a:tc>
                <a:tc>
                  <a:txBody>
                    <a:bodyPr/>
                    <a:lstStyle/>
                    <a:p>
                      <a:pPr algn="ctr"/>
                      <a:r>
                        <a:rPr lang="zh-CN" altLang="en-US" sz="1200" dirty="0"/>
                        <a:t>学生评价</a:t>
                      </a:r>
                      <a:r>
                        <a:rPr lang="en-US" altLang="zh-CN" sz="1200" dirty="0"/>
                        <a:t>3</a:t>
                      </a:r>
                      <a:r>
                        <a:rPr lang="zh-CN" altLang="en-US" sz="1200" dirty="0"/>
                        <a:t>分以下</a:t>
                      </a:r>
                      <a:endParaRPr lang="en-US" altLang="zh-CN" sz="1200" dirty="0"/>
                    </a:p>
                    <a:p>
                      <a:pPr algn="ctr"/>
                      <a:r>
                        <a:rPr lang="zh-CN" altLang="en-US" sz="1200" dirty="0"/>
                        <a:t>（每周）（每月）</a:t>
                      </a:r>
                    </a:p>
                  </a:txBody>
                  <a:tcPr/>
                </a:tc>
                <a:tc>
                  <a:txBody>
                    <a:bodyPr/>
                    <a:lstStyle/>
                    <a:p>
                      <a:pPr algn="ctr"/>
                      <a:r>
                        <a:rPr lang="en-US" altLang="zh-CN" sz="1200" dirty="0"/>
                        <a:t>-5</a:t>
                      </a:r>
                      <a:endParaRPr lang="zh-CN" altLang="en-US" sz="1200" dirty="0"/>
                    </a:p>
                  </a:txBody>
                  <a:tcPr/>
                </a:tc>
                <a:extLst>
                  <a:ext uri="{0D108BD9-81ED-4DB2-BD59-A6C34878D82A}">
                    <a16:rowId xmlns:a16="http://schemas.microsoft.com/office/drawing/2014/main" val="91107309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CN" altLang="en-US" sz="1200" dirty="0"/>
                        <a:t>个人周度总节报告</a:t>
                      </a:r>
                      <a:r>
                        <a:rPr lang="en-US" altLang="zh-CN" sz="1200" dirty="0"/>
                        <a:t>5</a:t>
                      </a:r>
                      <a:r>
                        <a:rPr lang="zh-CN" altLang="en-US" sz="1200" dirty="0"/>
                        <a:t>分满分</a:t>
                      </a:r>
                      <a:endParaRPr lang="en-US" altLang="zh-CN" sz="12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CN" altLang="en-US" sz="1200" dirty="0"/>
                        <a:t>（教师评价）</a:t>
                      </a:r>
                    </a:p>
                  </a:txBody>
                  <a:tcPr/>
                </a:tc>
                <a:tc>
                  <a:txBody>
                    <a:bodyPr/>
                    <a:lstStyle/>
                    <a:p>
                      <a:pPr algn="ctr"/>
                      <a:r>
                        <a:rPr lang="en-US" altLang="zh-CN" sz="1200" dirty="0"/>
                        <a:t>+2</a:t>
                      </a:r>
                      <a:endParaRPr lang="zh-CN" altLang="en-US" sz="1200" dirty="0"/>
                    </a:p>
                  </a:txBody>
                  <a:tcPr/>
                </a:tc>
                <a:tc>
                  <a:txBody>
                    <a:bodyPr/>
                    <a:lstStyle/>
                    <a:p>
                      <a:pPr algn="ctr"/>
                      <a:r>
                        <a:rPr lang="zh-CN" altLang="en-US" sz="1200" dirty="0"/>
                        <a:t>学业态度不端正（每次）</a:t>
                      </a:r>
                      <a:endParaRPr lang="en-US" altLang="zh-CN" sz="1200" dirty="0"/>
                    </a:p>
                    <a:p>
                      <a:pPr algn="ctr"/>
                      <a:r>
                        <a:rPr lang="zh-CN" altLang="en-US" sz="1200" dirty="0"/>
                        <a:t>上课发呆，放空等</a:t>
                      </a:r>
                    </a:p>
                  </a:txBody>
                  <a:tcPr/>
                </a:tc>
                <a:tc>
                  <a:txBody>
                    <a:bodyPr/>
                    <a:lstStyle/>
                    <a:p>
                      <a:pPr algn="ctr"/>
                      <a:r>
                        <a:rPr lang="en-US" altLang="zh-CN" sz="1200" dirty="0"/>
                        <a:t>-2</a:t>
                      </a:r>
                      <a:endParaRPr lang="zh-CN" altLang="en-US" sz="1200" dirty="0"/>
                    </a:p>
                  </a:txBody>
                  <a:tcPr/>
                </a:tc>
                <a:extLst>
                  <a:ext uri="{0D108BD9-81ED-4DB2-BD59-A6C34878D82A}">
                    <a16:rowId xmlns:a16="http://schemas.microsoft.com/office/drawing/2014/main" val="3532604091"/>
                  </a:ext>
                </a:extLst>
              </a:tr>
              <a:tr h="370840">
                <a:tc>
                  <a:txBody>
                    <a:bodyPr/>
                    <a:lstStyle/>
                    <a:p>
                      <a:pPr algn="ctr"/>
                      <a:r>
                        <a:rPr lang="zh-CN" altLang="en-US" sz="1200" dirty="0"/>
                        <a:t>个人月度总评价</a:t>
                      </a:r>
                      <a:r>
                        <a:rPr lang="en-US" altLang="zh-CN" sz="1200" dirty="0"/>
                        <a:t>5</a:t>
                      </a:r>
                      <a:r>
                        <a:rPr lang="zh-CN" altLang="en-US" sz="1200" dirty="0"/>
                        <a:t>分满分</a:t>
                      </a:r>
                      <a:endParaRPr lang="en-US" altLang="zh-CN" sz="1200" dirty="0"/>
                    </a:p>
                  </a:txBody>
                  <a:tcPr/>
                </a:tc>
                <a:tc>
                  <a:txBody>
                    <a:bodyPr/>
                    <a:lstStyle/>
                    <a:p>
                      <a:pPr algn="ctr"/>
                      <a:r>
                        <a:rPr lang="en-US" altLang="zh-CN" sz="1200" dirty="0"/>
                        <a:t>+5</a:t>
                      </a:r>
                      <a:endParaRPr lang="zh-CN" altLang="en-US" sz="1200" dirty="0"/>
                    </a:p>
                  </a:txBody>
                  <a:tcPr/>
                </a:tc>
                <a:tc>
                  <a:txBody>
                    <a:bodyPr/>
                    <a:lstStyle/>
                    <a:p>
                      <a:pPr algn="ctr"/>
                      <a:r>
                        <a:rPr lang="zh-CN" altLang="en-US" sz="1200" dirty="0"/>
                        <a:t>不完成作业</a:t>
                      </a:r>
                    </a:p>
                  </a:txBody>
                  <a:tcPr/>
                </a:tc>
                <a:tc>
                  <a:txBody>
                    <a:bodyPr/>
                    <a:lstStyle/>
                    <a:p>
                      <a:pPr algn="ctr"/>
                      <a:r>
                        <a:rPr lang="en-US" altLang="zh-CN" sz="1200" dirty="0"/>
                        <a:t>-2</a:t>
                      </a:r>
                      <a:endParaRPr lang="zh-CN" altLang="en-US" sz="1200" dirty="0"/>
                    </a:p>
                  </a:txBody>
                  <a:tcPr/>
                </a:tc>
                <a:extLst>
                  <a:ext uri="{0D108BD9-81ED-4DB2-BD59-A6C34878D82A}">
                    <a16:rowId xmlns:a16="http://schemas.microsoft.com/office/drawing/2014/main" val="2321729980"/>
                  </a:ext>
                </a:extLst>
              </a:tr>
            </a:tbl>
          </a:graphicData>
        </a:graphic>
      </p:graphicFrame>
    </p:spTree>
    <p:extLst>
      <p:ext uri="{BB962C8B-B14F-4D97-AF65-F5344CB8AC3E}">
        <p14:creationId xmlns:p14="http://schemas.microsoft.com/office/powerpoint/2010/main" val="97979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330" name="Google Shape;330;p11"/>
          <p:cNvGraphicFramePr/>
          <p:nvPr>
            <p:extLst>
              <p:ext uri="{D42A27DB-BD31-4B8C-83A1-F6EECF244321}">
                <p14:modId xmlns:p14="http://schemas.microsoft.com/office/powerpoint/2010/main" val="839737859"/>
              </p:ext>
            </p:extLst>
          </p:nvPr>
        </p:nvGraphicFramePr>
        <p:xfrm>
          <a:off x="473241" y="2700470"/>
          <a:ext cx="6626200" cy="5960425"/>
        </p:xfrm>
        <a:graphic>
          <a:graphicData uri="http://schemas.openxmlformats.org/drawingml/2006/table">
            <a:tbl>
              <a:tblPr firstRow="1" bandRow="1">
                <a:noFill/>
                <a:tableStyleId>{1A310DC7-EDF1-4050-A853-B13E0B224280}</a:tableStyleId>
              </a:tblPr>
              <a:tblGrid>
                <a:gridCol w="337150">
                  <a:extLst>
                    <a:ext uri="{9D8B030D-6E8A-4147-A177-3AD203B41FA5}">
                      <a16:colId xmlns:a16="http://schemas.microsoft.com/office/drawing/2014/main" val="20000"/>
                    </a:ext>
                  </a:extLst>
                </a:gridCol>
                <a:gridCol w="3617400">
                  <a:extLst>
                    <a:ext uri="{9D8B030D-6E8A-4147-A177-3AD203B41FA5}">
                      <a16:colId xmlns:a16="http://schemas.microsoft.com/office/drawing/2014/main" val="20001"/>
                    </a:ext>
                  </a:extLst>
                </a:gridCol>
                <a:gridCol w="890550">
                  <a:extLst>
                    <a:ext uri="{9D8B030D-6E8A-4147-A177-3AD203B41FA5}">
                      <a16:colId xmlns:a16="http://schemas.microsoft.com/office/drawing/2014/main" val="20002"/>
                    </a:ext>
                  </a:extLst>
                </a:gridCol>
                <a:gridCol w="890550">
                  <a:extLst>
                    <a:ext uri="{9D8B030D-6E8A-4147-A177-3AD203B41FA5}">
                      <a16:colId xmlns:a16="http://schemas.microsoft.com/office/drawing/2014/main" val="20003"/>
                    </a:ext>
                  </a:extLst>
                </a:gridCol>
                <a:gridCol w="890550">
                  <a:extLst>
                    <a:ext uri="{9D8B030D-6E8A-4147-A177-3AD203B41FA5}">
                      <a16:colId xmlns:a16="http://schemas.microsoft.com/office/drawing/2014/main" val="20004"/>
                    </a:ext>
                  </a:extLst>
                </a:gridCol>
              </a:tblGrid>
              <a:tr h="366925">
                <a:tc gridSpan="2">
                  <a:txBody>
                    <a:bodyPr/>
                    <a:lstStyle/>
                    <a:p>
                      <a:pPr marL="0" marR="0" lvl="0" indent="0" algn="ctr" rtl="0">
                        <a:spcBef>
                          <a:spcPts val="0"/>
                        </a:spcBef>
                        <a:spcAft>
                          <a:spcPts val="0"/>
                        </a:spcAft>
                        <a:buNone/>
                      </a:pPr>
                      <a:r>
                        <a:rPr lang="en-US" sz="1100" b="0" u="none" strike="noStrike" cap="none" dirty="0" err="1">
                          <a:solidFill>
                            <a:schemeClr val="lt1"/>
                          </a:solidFill>
                          <a:latin typeface="Arial"/>
                          <a:ea typeface="Arial"/>
                          <a:cs typeface="Arial"/>
                          <a:sym typeface="Arial"/>
                        </a:rPr>
                        <a:t>禁止事项</a:t>
                      </a:r>
                      <a:endParaRPr dirty="0"/>
                    </a:p>
                  </a:txBody>
                  <a:tcPr marL="91450" marR="91450" marT="45725" marB="45725" anchor="ctr">
                    <a:lnL w="9525" cap="flat" cmpd="sng">
                      <a:solidFill>
                        <a:srgbClr val="3F3F3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hMerge="1">
                  <a:txBody>
                    <a:bodyPr/>
                    <a:lstStyle/>
                    <a:p>
                      <a:endParaRPr lang="en-US"/>
                    </a:p>
                  </a:txBody>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第一次</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第二次</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第三次</a:t>
                      </a:r>
                      <a:endParaRPr dirty="0"/>
                    </a:p>
                  </a:txBody>
                  <a:tcPr marL="91450" marR="91450" marT="45725" marB="45725" anchor="ctr">
                    <a:lnL w="12700" cap="flat" cmpd="sng">
                      <a:solidFill>
                        <a:schemeClr val="lt1"/>
                      </a:solidFill>
                      <a:prstDash val="solid"/>
                      <a:round/>
                      <a:headEnd type="none" w="sm" len="sm"/>
                      <a:tailEnd type="none" w="sm" len="sm"/>
                    </a:lnL>
                    <a:lnR w="9525" cap="flat" cmpd="sng">
                      <a:solidFill>
                        <a:srgbClr val="3F3F3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66925">
                <a:tc gridSpan="5">
                  <a:txBody>
                    <a:bodyPr/>
                    <a:lstStyle/>
                    <a:p>
                      <a:pPr marL="0" marR="0" lvl="0" indent="0" algn="ctr" rtl="0">
                        <a:spcBef>
                          <a:spcPts val="0"/>
                        </a:spcBef>
                        <a:spcAft>
                          <a:spcPts val="0"/>
                        </a:spcAft>
                        <a:buNone/>
                      </a:pPr>
                      <a:r>
                        <a:rPr lang="en-US" sz="1100" u="none" strike="noStrike" cap="none" dirty="0">
                          <a:solidFill>
                            <a:schemeClr val="lt1"/>
                          </a:solidFill>
                          <a:latin typeface="Arial"/>
                          <a:ea typeface="Arial"/>
                          <a:cs typeface="Arial"/>
                          <a:sym typeface="Arial"/>
                        </a:rPr>
                        <a:t>A. </a:t>
                      </a:r>
                      <a:r>
                        <a:rPr lang="en-US" sz="1100" u="none" strike="noStrike" cap="none" dirty="0" err="1">
                          <a:solidFill>
                            <a:schemeClr val="lt1"/>
                          </a:solidFill>
                          <a:latin typeface="Arial"/>
                          <a:ea typeface="Arial"/>
                          <a:cs typeface="Arial"/>
                          <a:sym typeface="Arial"/>
                        </a:rPr>
                        <a:t>基本规定</a:t>
                      </a:r>
                      <a:endParaRPr dirty="0"/>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在学校内做可能引起火灾的烹饪（使用可能引起火灾的东西，例如蜡烛或明火燃烧器）</a:t>
                      </a:r>
                      <a:endParaRPr sz="900" u="none"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000" u="none" strike="noStrike" cap="none" dirty="0" err="1">
                          <a:latin typeface="Arial"/>
                          <a:ea typeface="Arial"/>
                          <a:cs typeface="Arial"/>
                          <a:sym typeface="Arial"/>
                        </a:rPr>
                        <a:t>警告</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-1,000</a:t>
                      </a:r>
                      <a:endParaRPr sz="1000" u="none" strike="noStrike" cap="none">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2"/>
                  </a:ext>
                </a:extLst>
              </a:tr>
              <a:tr h="8969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2</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饮酒和吸烟 </a:t>
                      </a:r>
                      <a:r>
                        <a:rPr lang="en-US" altLang="zh-CN" sz="900" u="none" strike="noStrike" cap="none" dirty="0">
                          <a:latin typeface="Arial"/>
                          <a:ea typeface="Arial"/>
                          <a:cs typeface="Arial"/>
                          <a:sym typeface="Arial"/>
                        </a:rPr>
                        <a:t>-</a:t>
                      </a:r>
                      <a:r>
                        <a:rPr lang="zh-CN" altLang="en-US" sz="900" u="none" strike="noStrike" cap="none" dirty="0">
                          <a:latin typeface="Arial"/>
                          <a:ea typeface="Arial"/>
                          <a:cs typeface="Arial"/>
                          <a:sym typeface="Arial"/>
                        </a:rPr>
                        <a:t>严禁在学校内饮用和存放酒精饮料</a:t>
                      </a:r>
                      <a:endParaRPr lang="en-US" altLang="zh-CN" sz="900" u="none" strike="noStrike" cap="none" dirty="0">
                        <a:latin typeface="Arial"/>
                        <a:ea typeface="Arial"/>
                        <a:cs typeface="Arial"/>
                        <a:sym typeface="Arial"/>
                      </a:endParaRPr>
                    </a:p>
                    <a:p>
                      <a:pPr marL="0" marR="0" lvl="0" indent="0" algn="l" rtl="0">
                        <a:spcBef>
                          <a:spcPts val="0"/>
                        </a:spcBef>
                        <a:spcAft>
                          <a:spcPts val="0"/>
                        </a:spcAft>
                        <a:buNone/>
                      </a:pPr>
                      <a:r>
                        <a:rPr lang="zh-CN" altLang="en-US" sz="900" u="none" strike="noStrike" cap="none" dirty="0">
                          <a:latin typeface="Arial"/>
                          <a:ea typeface="Arial"/>
                          <a:cs typeface="Arial"/>
                          <a:sym typeface="Arial"/>
                        </a:rPr>
                        <a:t>*学校工作人员在清洁时可以检测到 </a:t>
                      </a:r>
                      <a:endParaRPr lang="en-US" altLang="zh-CN" sz="900" u="none" strike="noStrike" cap="none" dirty="0">
                        <a:latin typeface="Arial"/>
                        <a:ea typeface="Arial"/>
                        <a:cs typeface="Arial"/>
                        <a:sym typeface="Arial"/>
                      </a:endParaRPr>
                    </a:p>
                    <a:p>
                      <a:pPr marL="0" marR="0" lvl="0" indent="0" algn="l" rtl="0">
                        <a:spcBef>
                          <a:spcPts val="0"/>
                        </a:spcBef>
                        <a:spcAft>
                          <a:spcPts val="0"/>
                        </a:spcAft>
                        <a:buNone/>
                      </a:pPr>
                      <a:r>
                        <a:rPr lang="en-US" altLang="zh-CN" sz="900" u="none" strike="noStrike" cap="none" dirty="0">
                          <a:latin typeface="Arial"/>
                          <a:ea typeface="Arial"/>
                          <a:cs typeface="Arial"/>
                          <a:sym typeface="Arial"/>
                        </a:rPr>
                        <a:t>-</a:t>
                      </a:r>
                      <a:r>
                        <a:rPr lang="zh-CN" altLang="en-US" sz="900" u="none" strike="noStrike" cap="none" dirty="0">
                          <a:latin typeface="Arial"/>
                          <a:ea typeface="Arial"/>
                          <a:cs typeface="Arial"/>
                          <a:sym typeface="Arial"/>
                        </a:rPr>
                        <a:t>在指定吸烟区以外的地方吸烟，包括宿舍</a:t>
                      </a:r>
                    </a:p>
                    <a:p>
                      <a:pPr marL="0" marR="0" lvl="0" indent="0" algn="l" rtl="0">
                        <a:spcBef>
                          <a:spcPts val="0"/>
                        </a:spcBef>
                        <a:spcAft>
                          <a:spcPts val="0"/>
                        </a:spcAft>
                        <a:buNone/>
                      </a:pPr>
                      <a:r>
                        <a:rPr lang="en-US" altLang="zh-CN" sz="900" u="none" strike="noStrike" cap="none" dirty="0">
                          <a:latin typeface="Arial"/>
                          <a:ea typeface="Arial"/>
                          <a:cs typeface="Arial"/>
                          <a:sym typeface="Arial"/>
                        </a:rPr>
                        <a:t>- </a:t>
                      </a:r>
                      <a:r>
                        <a:rPr lang="zh-CN" altLang="en-US" sz="900" u="none" strike="noStrike" cap="none" dirty="0">
                          <a:latin typeface="Arial"/>
                          <a:ea typeface="Arial"/>
                          <a:cs typeface="Arial"/>
                          <a:sym typeface="Arial"/>
                        </a:rPr>
                        <a:t>酒后进入休息室和餐厅</a:t>
                      </a:r>
                      <a:endParaRPr sz="900" u="none"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solidFill>
                            <a:srgbClr val="F33F59"/>
                          </a:solidFill>
                          <a:latin typeface="Arial"/>
                          <a:ea typeface="Arial"/>
                          <a:cs typeface="Arial"/>
                          <a:sym typeface="Arial"/>
                        </a:rPr>
                        <a:t>-3,000</a:t>
                      </a:r>
                      <a:endParaRPr sz="1000" u="none" strike="noStrike" cap="none">
                        <a:solidFill>
                          <a:srgbClr val="F33F59"/>
                        </a:solidFill>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000" u="none" strike="noStrike" cap="none" dirty="0" err="1">
                          <a:solidFill>
                            <a:schemeClr val="lt1"/>
                          </a:solidFill>
                          <a:latin typeface="Arial"/>
                          <a:cs typeface="Arial"/>
                          <a:sym typeface="Arial"/>
                        </a:rPr>
                        <a:t>退学</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33F59"/>
                    </a:solidFill>
                  </a:tcPr>
                </a:tc>
                <a:tc hMerge="1">
                  <a:txBody>
                    <a:bodyPr/>
                    <a:lstStyle/>
                    <a:p>
                      <a:endParaRPr lang="en-US"/>
                    </a:p>
                  </a:txBody>
                  <a:tcPr/>
                </a:tc>
                <a:extLst>
                  <a:ext uri="{0D108BD9-81ED-4DB2-BD59-A6C34878D82A}">
                    <a16:rowId xmlns:a16="http://schemas.microsoft.com/office/drawing/2014/main" val="10003"/>
                  </a:ext>
                </a:extLst>
              </a:tr>
              <a:tr h="447875">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3</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散布诋毁损害学校职员和学校声誉的虚假谣言</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rowSpan="8" gridSpan="2">
                  <a:txBody>
                    <a:bodyPr/>
                    <a:lstStyle/>
                    <a:p>
                      <a:pPr marL="0" marR="0" lvl="0" indent="0" algn="ctr" rtl="0">
                        <a:spcBef>
                          <a:spcPts val="0"/>
                        </a:spcBef>
                        <a:spcAft>
                          <a:spcPts val="0"/>
                        </a:spcAft>
                        <a:buNone/>
                      </a:pPr>
                      <a:r>
                        <a:rPr lang="zh-CN" altLang="en-US" dirty="0"/>
                        <a:t>警告</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rowSpan="8" hMerge="1">
                  <a:txBody>
                    <a:bodyPr/>
                    <a:lstStyle/>
                    <a:p>
                      <a:endParaRPr lang="en-US"/>
                    </a:p>
                  </a:txBody>
                  <a:tcPr/>
                </a:tc>
                <a:tc rowSpan="7">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-1,000</a:t>
                      </a:r>
                      <a:endParaRPr sz="1000" u="none" strike="noStrike" cap="none">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4"/>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4</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不服从学校部门的合法指示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5</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未经事先授权使用学校财物</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6</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试图通过商业广告获取经济利益</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7</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通过赌博和投注等方式获取经济利益的行为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8</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在宿舍过度制造噪音</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9</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未成年学生的饮酒行为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10</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扰乱或破坏学校学习</a:t>
                      </a:r>
                      <a:r>
                        <a:rPr lang="zh-CN" altLang="en-US" sz="900" u="none" strike="noStrike" cap="none" dirty="0">
                          <a:latin typeface="Arial"/>
                          <a:ea typeface="Arial"/>
                          <a:cs typeface="Arial"/>
                          <a:sym typeface="Arial"/>
                        </a:rPr>
                        <a:t>风气</a:t>
                      </a:r>
                      <a:r>
                        <a:rPr lang="en-US" sz="900" u="none" strike="noStrike" cap="none" dirty="0" err="1">
                          <a:latin typeface="Arial"/>
                          <a:ea typeface="Arial"/>
                          <a:cs typeface="Arial"/>
                          <a:sym typeface="Arial"/>
                        </a:rPr>
                        <a:t>的行为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dirty="0" err="1">
                          <a:solidFill>
                            <a:schemeClr val="lt1"/>
                          </a:solidFill>
                          <a:latin typeface="Arial"/>
                          <a:ea typeface="Arial"/>
                          <a:cs typeface="Arial"/>
                          <a:sym typeface="Arial"/>
                        </a:rPr>
                        <a:t>退学</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33F59"/>
                    </a:solidFill>
                  </a:tcPr>
                </a:tc>
                <a:extLst>
                  <a:ext uri="{0D108BD9-81ED-4DB2-BD59-A6C34878D82A}">
                    <a16:rowId xmlns:a16="http://schemas.microsoft.com/office/drawing/2014/main" val="10011"/>
                  </a:ext>
                </a:extLst>
              </a:tr>
              <a:tr h="3001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11</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破坏学校财物</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900" u="none" strike="noStrike" cap="none" dirty="0" err="1">
                          <a:solidFill>
                            <a:srgbClr val="F33F59"/>
                          </a:solidFill>
                          <a:latin typeface="Arial"/>
                          <a:ea typeface="Arial"/>
                          <a:cs typeface="Arial"/>
                          <a:sym typeface="Arial"/>
                        </a:rPr>
                        <a:t>立即全额补偿</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33350">
                <a:tc gridSpan="5">
                  <a:txBody>
                    <a:bodyPr/>
                    <a:lstStyle/>
                    <a:p>
                      <a:pPr marL="0" marR="0" lvl="0" indent="0" algn="ctr" rtl="0">
                        <a:spcBef>
                          <a:spcPts val="0"/>
                        </a:spcBef>
                        <a:spcAft>
                          <a:spcPts val="0"/>
                        </a:spcAft>
                        <a:buNone/>
                      </a:pPr>
                      <a:r>
                        <a:rPr lang="en-US" sz="1100" u="none" strike="noStrike" cap="none" dirty="0">
                          <a:solidFill>
                            <a:schemeClr val="lt1"/>
                          </a:solidFill>
                          <a:latin typeface="Arial"/>
                          <a:ea typeface="Arial"/>
                          <a:cs typeface="Arial"/>
                          <a:sym typeface="Arial"/>
                        </a:rPr>
                        <a:t>B. </a:t>
                      </a:r>
                      <a:r>
                        <a:rPr lang="en-US" sz="1100" u="none" strike="noStrike" cap="none" dirty="0" err="1">
                          <a:solidFill>
                            <a:schemeClr val="lt1"/>
                          </a:solidFill>
                          <a:latin typeface="Arial"/>
                          <a:ea typeface="Arial"/>
                          <a:cs typeface="Arial"/>
                          <a:sym typeface="Arial"/>
                        </a:rPr>
                        <a:t>宿舍规定</a:t>
                      </a:r>
                      <a:endParaRPr dirty="0"/>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7175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严禁进入自己房间以外的房间 * 对已进入的学生扣除押金</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-1,000</a:t>
                      </a:r>
                      <a:endParaRPr sz="1000" u="none" strike="noStrike" cap="none">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-2,000</a:t>
                      </a:r>
                      <a:endParaRPr sz="1000" u="none" strike="noStrike" cap="none">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dirty="0" err="1">
                          <a:solidFill>
                            <a:schemeClr val="lt1"/>
                          </a:solidFill>
                          <a:latin typeface="Arial"/>
                          <a:ea typeface="Arial"/>
                          <a:cs typeface="Arial"/>
                          <a:sym typeface="Arial"/>
                        </a:rPr>
                        <a:t>退学</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solidFill>
                      <a:srgbClr val="F33F59"/>
                    </a:solidFill>
                  </a:tcPr>
                </a:tc>
                <a:extLst>
                  <a:ext uri="{0D108BD9-81ED-4DB2-BD59-A6C34878D82A}">
                    <a16:rowId xmlns:a16="http://schemas.microsoft.com/office/drawing/2014/main" val="10014"/>
                  </a:ext>
                </a:extLst>
              </a:tr>
            </a:tbl>
          </a:graphicData>
        </a:graphic>
      </p:graphicFrame>
      <p:sp>
        <p:nvSpPr>
          <p:cNvPr id="331" name="Google Shape;331;p11"/>
          <p:cNvSpPr txBox="1"/>
          <p:nvPr/>
        </p:nvSpPr>
        <p:spPr>
          <a:xfrm>
            <a:off x="1988059" y="9323506"/>
            <a:ext cx="51914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Arial"/>
                <a:ea typeface="Arial"/>
                <a:cs typeface="Arial"/>
                <a:sym typeface="Arial"/>
              </a:rPr>
              <a:t>*</a:t>
            </a:r>
            <a:r>
              <a:rPr lang="zh-CN" altLang="en-US" sz="900" dirty="0">
                <a:solidFill>
                  <a:schemeClr val="dk1"/>
                </a:solidFill>
                <a:latin typeface="Arial"/>
                <a:ea typeface="Arial"/>
                <a:cs typeface="Arial"/>
                <a:sym typeface="Arial"/>
              </a:rPr>
              <a:t>如果您收到第二次警告，将签署同意书，表示如果您第三次违反禁止规则，您同意被开除。</a:t>
            </a: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*离开学校时，您需签署同意书以验证您的身份</a:t>
            </a:r>
            <a:r>
              <a:rPr lang="zh-CN" altLang="en-US" sz="900" dirty="0">
                <a:solidFill>
                  <a:schemeClr val="dk1"/>
                </a:solidFill>
              </a:rPr>
              <a:t>。</a:t>
            </a:r>
            <a:endParaRPr dirty="0"/>
          </a:p>
        </p:txBody>
      </p:sp>
      <p:sp>
        <p:nvSpPr>
          <p:cNvPr id="332" name="Google Shape;332;p11"/>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F33F59"/>
                </a:solidFill>
                <a:latin typeface="Arial"/>
                <a:ea typeface="Arial"/>
                <a:cs typeface="Arial"/>
                <a:sym typeface="Arial"/>
              </a:rPr>
              <a:t>API BECI INTERNATIONAL</a:t>
            </a:r>
            <a:endParaRPr sz="800">
              <a:solidFill>
                <a:srgbClr val="F33F59"/>
              </a:solidFill>
              <a:latin typeface="Arial"/>
              <a:ea typeface="Arial"/>
              <a:cs typeface="Arial"/>
              <a:sym typeface="Arial"/>
            </a:endParaRPr>
          </a:p>
        </p:txBody>
      </p:sp>
      <p:sp>
        <p:nvSpPr>
          <p:cNvPr id="333" name="Google Shape;333;p11"/>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F33F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334" name="Google Shape;334;p11"/>
          <p:cNvSpPr txBox="1"/>
          <p:nvPr/>
        </p:nvSpPr>
        <p:spPr>
          <a:xfrm>
            <a:off x="460209" y="11867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335" name="Google Shape;335;p11"/>
          <p:cNvSpPr/>
          <p:nvPr/>
        </p:nvSpPr>
        <p:spPr>
          <a:xfrm>
            <a:off x="460209" y="1747135"/>
            <a:ext cx="2536564" cy="331933"/>
          </a:xfrm>
          <a:prstGeom prst="roundRect">
            <a:avLst>
              <a:gd name="adj" fmla="val 16667"/>
            </a:avLst>
          </a:prstGeom>
          <a:solidFill>
            <a:srgbClr val="F33F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6. </a:t>
            </a:r>
            <a:r>
              <a:rPr lang="en-US" sz="1400" dirty="0" err="1">
                <a:solidFill>
                  <a:schemeClr val="lt1"/>
                </a:solidFill>
                <a:latin typeface="Arial"/>
                <a:ea typeface="Arial"/>
                <a:cs typeface="Arial"/>
                <a:sym typeface="Arial"/>
              </a:rPr>
              <a:t>禁止事项</a:t>
            </a:r>
            <a:endParaRPr dirty="0"/>
          </a:p>
        </p:txBody>
      </p:sp>
      <p:sp>
        <p:nvSpPr>
          <p:cNvPr id="336" name="Google Shape;336;p11"/>
          <p:cNvSpPr txBox="1"/>
          <p:nvPr/>
        </p:nvSpPr>
        <p:spPr>
          <a:xfrm>
            <a:off x="420196" y="2094524"/>
            <a:ext cx="64454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Arial"/>
                <a:ea typeface="Arial"/>
                <a:cs typeface="Arial"/>
                <a:sym typeface="Arial"/>
              </a:rPr>
              <a:t>*</a:t>
            </a:r>
            <a:r>
              <a:rPr lang="zh-CN" altLang="en-US" sz="900" dirty="0">
                <a:solidFill>
                  <a:schemeClr val="dk1"/>
                </a:solidFill>
                <a:latin typeface="Arial"/>
                <a:ea typeface="Arial"/>
                <a:cs typeface="Arial"/>
                <a:sym typeface="Arial"/>
              </a:rPr>
              <a:t>违反学校规章制度的学生可能会收到警告或被开除。</a:t>
            </a:r>
            <a:endParaRPr lang="en-US" altLang="zh-CN" sz="900" dirty="0">
              <a:solidFill>
                <a:schemeClr val="dk1"/>
              </a:solidFill>
              <a:latin typeface="Arial"/>
              <a:ea typeface="Arial"/>
              <a:cs typeface="Arial"/>
              <a:sym typeface="Arial"/>
            </a:endParaRP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*如果您收到第二次警告，将签署同意书，表示如果您第三次违反禁止规则，您同意被开除。</a:t>
            </a: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*离开学校时，您需签署同意书以验证您的身份（采取开除措施的学生必须在</a:t>
            </a:r>
            <a:r>
              <a:rPr lang="en-US" altLang="zh-CN" sz="900" dirty="0">
                <a:solidFill>
                  <a:schemeClr val="dk1"/>
                </a:solidFill>
                <a:latin typeface="Arial"/>
                <a:ea typeface="Arial"/>
                <a:cs typeface="Arial"/>
                <a:sym typeface="Arial"/>
              </a:rPr>
              <a:t>24</a:t>
            </a:r>
            <a:r>
              <a:rPr lang="zh-CN" altLang="en-US" sz="900" dirty="0">
                <a:solidFill>
                  <a:schemeClr val="dk1"/>
                </a:solidFill>
                <a:latin typeface="Arial"/>
                <a:ea typeface="Arial"/>
                <a:cs typeface="Arial"/>
                <a:sym typeface="Arial"/>
              </a:rPr>
              <a:t>小时内离校，不予颁发结业证书，不退学费，不退押金）</a:t>
            </a:r>
            <a:endParaRPr sz="900"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2"/>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F33F59"/>
                </a:solidFill>
                <a:latin typeface="Arial"/>
                <a:ea typeface="Arial"/>
                <a:cs typeface="Arial"/>
                <a:sym typeface="Arial"/>
              </a:rPr>
              <a:t>API BECI INTERNATIONAL</a:t>
            </a:r>
            <a:endParaRPr sz="800">
              <a:solidFill>
                <a:srgbClr val="F33F59"/>
              </a:solidFill>
              <a:latin typeface="Arial"/>
              <a:ea typeface="Arial"/>
              <a:cs typeface="Arial"/>
              <a:sym typeface="Arial"/>
            </a:endParaRPr>
          </a:p>
        </p:txBody>
      </p:sp>
      <p:sp>
        <p:nvSpPr>
          <p:cNvPr id="343" name="Google Shape;343;p12"/>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F33F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344" name="Google Shape;344;p12"/>
          <p:cNvSpPr txBox="1"/>
          <p:nvPr/>
        </p:nvSpPr>
        <p:spPr>
          <a:xfrm>
            <a:off x="473239" y="1256421"/>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345" name="Google Shape;345;p12"/>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346" name="Google Shape;346;p12"/>
          <p:cNvGraphicFramePr/>
          <p:nvPr>
            <p:extLst>
              <p:ext uri="{D42A27DB-BD31-4B8C-83A1-F6EECF244321}">
                <p14:modId xmlns:p14="http://schemas.microsoft.com/office/powerpoint/2010/main" val="3165578878"/>
              </p:ext>
            </p:extLst>
          </p:nvPr>
        </p:nvGraphicFramePr>
        <p:xfrm>
          <a:off x="473239" y="2768118"/>
          <a:ext cx="6626225" cy="6989357"/>
        </p:xfrm>
        <a:graphic>
          <a:graphicData uri="http://schemas.openxmlformats.org/drawingml/2006/table">
            <a:tbl>
              <a:tblPr firstRow="1" bandRow="1">
                <a:noFill/>
                <a:tableStyleId>{1A310DC7-EDF1-4050-A853-B13E0B224280}</a:tableStyleId>
              </a:tblPr>
              <a:tblGrid>
                <a:gridCol w="337150">
                  <a:extLst>
                    <a:ext uri="{9D8B030D-6E8A-4147-A177-3AD203B41FA5}">
                      <a16:colId xmlns:a16="http://schemas.microsoft.com/office/drawing/2014/main" val="20000"/>
                    </a:ext>
                  </a:extLst>
                </a:gridCol>
                <a:gridCol w="742925">
                  <a:extLst>
                    <a:ext uri="{9D8B030D-6E8A-4147-A177-3AD203B41FA5}">
                      <a16:colId xmlns:a16="http://schemas.microsoft.com/office/drawing/2014/main" val="20001"/>
                    </a:ext>
                  </a:extLst>
                </a:gridCol>
                <a:gridCol w="2874500">
                  <a:extLst>
                    <a:ext uri="{9D8B030D-6E8A-4147-A177-3AD203B41FA5}">
                      <a16:colId xmlns:a16="http://schemas.microsoft.com/office/drawing/2014/main" val="20002"/>
                    </a:ext>
                  </a:extLst>
                </a:gridCol>
                <a:gridCol w="890550">
                  <a:extLst>
                    <a:ext uri="{9D8B030D-6E8A-4147-A177-3AD203B41FA5}">
                      <a16:colId xmlns:a16="http://schemas.microsoft.com/office/drawing/2014/main" val="20003"/>
                    </a:ext>
                  </a:extLst>
                </a:gridCol>
                <a:gridCol w="890550">
                  <a:extLst>
                    <a:ext uri="{9D8B030D-6E8A-4147-A177-3AD203B41FA5}">
                      <a16:colId xmlns:a16="http://schemas.microsoft.com/office/drawing/2014/main" val="20004"/>
                    </a:ext>
                  </a:extLst>
                </a:gridCol>
                <a:gridCol w="890550">
                  <a:extLst>
                    <a:ext uri="{9D8B030D-6E8A-4147-A177-3AD203B41FA5}">
                      <a16:colId xmlns:a16="http://schemas.microsoft.com/office/drawing/2014/main" val="20005"/>
                    </a:ext>
                  </a:extLst>
                </a:gridCol>
              </a:tblGrid>
              <a:tr h="351900">
                <a:tc gridSpan="3">
                  <a:txBody>
                    <a:bodyPr/>
                    <a:lstStyle/>
                    <a:p>
                      <a:pPr marL="0" marR="0" lvl="0" indent="0" algn="ctr" rtl="0">
                        <a:lnSpc>
                          <a:spcPct val="100000"/>
                        </a:lnSpc>
                        <a:spcBef>
                          <a:spcPts val="0"/>
                        </a:spcBef>
                        <a:spcAft>
                          <a:spcPts val="0"/>
                        </a:spcAft>
                        <a:buClr>
                          <a:schemeClr val="lt1"/>
                        </a:buClr>
                        <a:buSzPts val="1100"/>
                        <a:buFont typeface="Arial"/>
                        <a:buNone/>
                      </a:pPr>
                      <a:r>
                        <a:rPr lang="en-US" sz="1100" b="0" u="none" strike="noStrike" cap="none" dirty="0" err="1">
                          <a:solidFill>
                            <a:schemeClr val="lt1"/>
                          </a:solidFill>
                          <a:latin typeface="Arial"/>
                          <a:ea typeface="Arial"/>
                          <a:cs typeface="Arial"/>
                          <a:sym typeface="Arial"/>
                        </a:rPr>
                        <a:t>禁止事项</a:t>
                      </a:r>
                      <a:endParaRPr sz="1100" b="0" u="none" strike="noStrike" cap="none" dirty="0">
                        <a:solidFill>
                          <a:schemeClr val="lt1"/>
                        </a:solidFill>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hMerge="1">
                  <a:txBody>
                    <a:bodyPr/>
                    <a:lstStyle/>
                    <a:p>
                      <a:endParaRPr lang="en-US"/>
                    </a:p>
                  </a:txBody>
                  <a:tcPr/>
                </a:tc>
                <a:tc hMerge="1">
                  <a:txBody>
                    <a:bodyPr/>
                    <a:lstStyle/>
                    <a:p>
                      <a:endParaRPr lang="en-US"/>
                    </a:p>
                  </a:txBody>
                  <a:tcPr>
                    <a:lnL w="12700" cap="flat" cmpd="sng" algn="ctr">
                      <a:solidFill>
                        <a:schemeClr val="lt1"/>
                      </a:solidFill>
                      <a:prstDash val="solid"/>
                      <a:round/>
                      <a:headEnd type="none" w="sm" len="sm"/>
                      <a:tailEnd type="none" w="sm" len="sm"/>
                    </a:lnL>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第一次</a:t>
                      </a:r>
                      <a:endParaRPr sz="1100" b="0" u="none" strike="noStrike" cap="none" dirty="0">
                        <a:latin typeface="Arial"/>
                        <a:ea typeface="Arial"/>
                        <a:cs typeface="Arial"/>
                        <a:sym typeface="Arial"/>
                      </a:endParaRPr>
                    </a:p>
                  </a:txBody>
                  <a:tcPr marL="91450" marR="91450" marT="45725" marB="4572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第二次</a:t>
                      </a:r>
                      <a:endParaRPr sz="1100" b="0" u="none" strike="noStrike" cap="none" dirty="0">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100" b="0" u="none" strike="noStrike" cap="none" dirty="0" err="1">
                          <a:latin typeface="Arial"/>
                          <a:ea typeface="Arial"/>
                          <a:cs typeface="Arial"/>
                          <a:sym typeface="Arial"/>
                        </a:rPr>
                        <a:t>第三次</a:t>
                      </a:r>
                      <a:endParaRPr sz="1100" b="0" u="none" strike="noStrike" cap="none" dirty="0">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9525" cap="flat" cmpd="sng">
                      <a:solidFill>
                        <a:srgbClr val="3F3F3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51900">
                <a:tc gridSpan="6">
                  <a:txBody>
                    <a:bodyPr/>
                    <a:lstStyle/>
                    <a:p>
                      <a:pPr marL="0" marR="0" lvl="0" indent="0" algn="ctr" rtl="0">
                        <a:spcBef>
                          <a:spcPts val="0"/>
                        </a:spcBef>
                        <a:spcAft>
                          <a:spcPts val="0"/>
                        </a:spcAft>
                        <a:buNone/>
                      </a:pPr>
                      <a:r>
                        <a:rPr lang="en-US" sz="1100" u="none" strike="noStrike" cap="none" dirty="0">
                          <a:solidFill>
                            <a:schemeClr val="lt1"/>
                          </a:solidFill>
                          <a:latin typeface="Arial"/>
                          <a:ea typeface="Arial"/>
                          <a:cs typeface="Arial"/>
                          <a:sym typeface="Arial"/>
                        </a:rPr>
                        <a:t>C. </a:t>
                      </a:r>
                      <a:r>
                        <a:rPr lang="en-US" sz="1100" u="none" strike="noStrike" cap="none" dirty="0" err="1">
                          <a:solidFill>
                            <a:schemeClr val="lt1"/>
                          </a:solidFill>
                          <a:latin typeface="Arial"/>
                          <a:ea typeface="Arial"/>
                          <a:cs typeface="Arial"/>
                          <a:sym typeface="Arial"/>
                        </a:rPr>
                        <a:t>外出规定</a:t>
                      </a:r>
                      <a:endParaRPr sz="1100" u="none" strike="noStrike" cap="none" dirty="0">
                        <a:solidFill>
                          <a:schemeClr val="lt1"/>
                        </a:solidFill>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lnL w="9525" cap="flat" cmpd="sng" algn="ctr">
                      <a:solidFill>
                        <a:srgbClr val="3F3F3F"/>
                      </a:solidFill>
                      <a:prstDash val="solid"/>
                      <a:round/>
                      <a:headEnd type="none" w="sm" len="sm"/>
                      <a:tailEnd type="none" w="sm" len="sm"/>
                    </a:lnL>
                  </a:tcPr>
                </a:tc>
                <a:tc hMerge="1">
                  <a:txBody>
                    <a:bodyPr/>
                    <a:lstStyle/>
                    <a:p>
                      <a:endParaRPr lang="en-US"/>
                    </a:p>
                  </a:txBody>
                  <a:tcPr>
                    <a:lnL w="9525" cap="flat" cmpd="sng" algn="ctr">
                      <a:solidFill>
                        <a:srgbClr val="3F3F3F"/>
                      </a:solidFill>
                      <a:prstDash val="solid"/>
                      <a:round/>
                      <a:headEnd type="none" w="sm" len="sm"/>
                      <a:tailEnd type="none" w="sm" len="sm"/>
                    </a:lnL>
                    <a:lnT w="12700" cap="flat" cmpd="sng" algn="ctr">
                      <a:solidFill>
                        <a:schemeClr val="lt1"/>
                      </a:solidFill>
                      <a:prstDash val="solid"/>
                      <a:round/>
                      <a:headEnd type="none" w="sm" len="sm"/>
                      <a:tailEnd type="none" w="sm" len="sm"/>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4500">
                <a:tc rowSpan="3">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1</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tcPr>
                </a:tc>
                <a:tc gridSpan="5">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如有违反或不遵守外出规定，按以下步骤处理</a:t>
                      </a:r>
                      <a:endParaRPr sz="900" u="sng"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hMerge="1">
                  <a:txBody>
                    <a:bodyPr/>
                    <a:lstStyle/>
                    <a:p>
                      <a:endParaRPr lang="en-US"/>
                    </a:p>
                  </a:txBody>
                  <a:tcPr>
                    <a:lnL w="9525" cap="flat" cmpd="sng" algn="ctr">
                      <a:solidFill>
                        <a:srgbClr val="3F3F3F"/>
                      </a:solidFill>
                      <a:prstDash val="solid"/>
                      <a:round/>
                      <a:headEnd type="none" w="sm" len="sm"/>
                      <a:tailEnd type="none" w="sm" len="sm"/>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5900">
                <a:tc vMerge="1">
                  <a:txBody>
                    <a:bodyPr/>
                    <a:lstStyle/>
                    <a:p>
                      <a:endParaRPr lang="en-US"/>
                    </a:p>
                  </a:txBody>
                  <a:tcPr/>
                </a:tc>
                <a:tc>
                  <a:txBody>
                    <a:bodyPr/>
                    <a:lstStyle/>
                    <a:p>
                      <a:pPr marL="0" marR="0" lvl="0" indent="0" algn="ctr" rtl="0">
                        <a:spcBef>
                          <a:spcPts val="0"/>
                        </a:spcBef>
                        <a:spcAft>
                          <a:spcPts val="0"/>
                        </a:spcAft>
                        <a:buNone/>
                      </a:pPr>
                      <a:r>
                        <a:rPr lang="en-US" sz="900" u="none" strike="noStrike" cap="none" dirty="0" err="1">
                          <a:latin typeface="Arial"/>
                          <a:ea typeface="Arial"/>
                          <a:cs typeface="Arial"/>
                          <a:sym typeface="Arial"/>
                        </a:rPr>
                        <a:t>工作日</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BFBFBF"/>
                    </a:solidFill>
                  </a:tcPr>
                </a:tc>
                <a:tc gridSpan="4">
                  <a:txBody>
                    <a:bodyPr/>
                    <a:lstStyle/>
                    <a:p>
                      <a:pPr marL="0" marR="0" lvl="0" indent="0" algn="ctr" rtl="0">
                        <a:spcBef>
                          <a:spcPts val="0"/>
                        </a:spcBef>
                        <a:spcAft>
                          <a:spcPts val="0"/>
                        </a:spcAft>
                        <a:buNone/>
                      </a:pPr>
                      <a:r>
                        <a:rPr lang="en-US" sz="1000" u="none" strike="noStrike" cap="none" dirty="0" err="1">
                          <a:solidFill>
                            <a:srgbClr val="FF0000"/>
                          </a:solidFill>
                        </a:rPr>
                        <a:t>禁止外出</a:t>
                      </a:r>
                      <a:endParaRPr dirty="0"/>
                    </a:p>
                  </a:txBody>
                  <a:tcPr marL="72000" marR="0" marT="0" marB="0" anchor="ctr">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lgn="ctr">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2900">
                <a:tc vMerge="1">
                  <a:txBody>
                    <a:bodyPr/>
                    <a:lstStyle/>
                    <a:p>
                      <a:endParaRPr lang="en-US"/>
                    </a:p>
                  </a:txBody>
                  <a:tcPr/>
                </a:tc>
                <a:tc>
                  <a:txBody>
                    <a:bodyPr/>
                    <a:lstStyle/>
                    <a:p>
                      <a:pPr marL="0" marR="0" lvl="0" indent="0" algn="ctr" rtl="0">
                        <a:spcBef>
                          <a:spcPts val="0"/>
                        </a:spcBef>
                        <a:spcAft>
                          <a:spcPts val="0"/>
                        </a:spcAft>
                        <a:buNone/>
                      </a:pPr>
                      <a:r>
                        <a:rPr lang="en-US" sz="900" u="none" strike="noStrike" cap="none" dirty="0" err="1">
                          <a:latin typeface="Arial"/>
                          <a:ea typeface="Arial"/>
                          <a:cs typeface="Arial"/>
                          <a:sym typeface="Arial"/>
                        </a:rPr>
                        <a:t>周末</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900" u="none" strike="noStrike" cap="none" dirty="0">
                          <a:latin typeface="Arial"/>
                          <a:ea typeface="Arial"/>
                          <a:cs typeface="Arial"/>
                          <a:sym typeface="Arial"/>
                        </a:rPr>
                        <a:t>凌晨2am –</a:t>
                      </a:r>
                      <a:r>
                        <a:rPr lang="en-US" sz="900" u="none" strike="noStrike" cap="none" dirty="0" err="1">
                          <a:latin typeface="Arial"/>
                          <a:ea typeface="Arial"/>
                          <a:cs typeface="Arial"/>
                          <a:sym typeface="Arial"/>
                        </a:rPr>
                        <a:t>凌晨</a:t>
                      </a:r>
                      <a:r>
                        <a:rPr lang="en-US" sz="900" u="none" strike="noStrike" cap="none" dirty="0">
                          <a:latin typeface="Arial"/>
                          <a:ea typeface="Arial"/>
                          <a:cs typeface="Arial"/>
                          <a:sym typeface="Arial"/>
                        </a:rPr>
                        <a:t> 6am </a:t>
                      </a:r>
                      <a:r>
                        <a:rPr lang="en-US" sz="900" u="none" strike="noStrike" cap="none" dirty="0" err="1">
                          <a:latin typeface="Arial"/>
                          <a:ea typeface="Arial"/>
                          <a:cs typeface="Arial"/>
                          <a:sym typeface="Arial"/>
                        </a:rPr>
                        <a:t>之间外出</a:t>
                      </a:r>
                      <a:endParaRPr sz="900" u="none" strike="noStrike" cap="none" dirty="0">
                        <a:latin typeface="Arial"/>
                        <a:ea typeface="Arial"/>
                        <a:cs typeface="Arial"/>
                        <a:sym typeface="Arial"/>
                      </a:endParaRPr>
                    </a:p>
                  </a:txBody>
                  <a:tcPr marL="72000" marR="0" marT="0" marB="0" anchor="ctr">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t>
                      </a:r>
                      <a:r>
                        <a:rPr lang="en-US" sz="1000" u="none" strike="noStrike" cap="none">
                          <a:solidFill>
                            <a:schemeClr val="dk1"/>
                          </a:solidFill>
                          <a:latin typeface="Arial"/>
                          <a:ea typeface="Arial"/>
                          <a:cs typeface="Arial"/>
                          <a:sym typeface="Arial"/>
                        </a:rPr>
                        <a:t>1,000</a:t>
                      </a:r>
                      <a:endParaRPr sz="1000" u="none" strike="noStrike" cap="none">
                        <a:solidFill>
                          <a:schemeClr val="dk1"/>
                        </a:solidFill>
                        <a:latin typeface="Arial"/>
                        <a:ea typeface="Arial"/>
                        <a:cs typeface="Arial"/>
                        <a:sym typeface="Arial"/>
                      </a:endParaRPr>
                    </a:p>
                  </a:txBody>
                  <a:tcPr marL="0" marR="0" marT="0" marB="0" anchor="ctr">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lgn="ctr">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a:t>
                      </a:r>
                      <a:r>
                        <a:rPr lang="en-US" sz="1000" u="none" strike="noStrike" cap="none">
                          <a:solidFill>
                            <a:schemeClr val="dk1"/>
                          </a:solidFill>
                          <a:latin typeface="Arial"/>
                          <a:ea typeface="Arial"/>
                          <a:cs typeface="Arial"/>
                          <a:sym typeface="Arial"/>
                        </a:rPr>
                        <a:t>2,000</a:t>
                      </a:r>
                      <a:endParaRPr sz="1000" u="none" strike="noStrike" cap="none">
                        <a:solidFill>
                          <a:schemeClr val="dk1"/>
                        </a:solidFill>
                        <a:latin typeface="Arial"/>
                        <a:ea typeface="Arial"/>
                        <a:cs typeface="Arial"/>
                        <a:sym typeface="Arial"/>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dirty="0" err="1">
                          <a:solidFill>
                            <a:schemeClr val="lt1"/>
                          </a:solidFill>
                          <a:latin typeface="Arial"/>
                          <a:ea typeface="Arial"/>
                          <a:cs typeface="Arial"/>
                          <a:sym typeface="Arial"/>
                        </a:rPr>
                        <a:t>退学</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33F59"/>
                    </a:solidFill>
                  </a:tcPr>
                </a:tc>
                <a:extLst>
                  <a:ext uri="{0D108BD9-81ED-4DB2-BD59-A6C34878D82A}">
                    <a16:rowId xmlns:a16="http://schemas.microsoft.com/office/drawing/2014/main" val="10004"/>
                  </a:ext>
                </a:extLst>
              </a:tr>
              <a:tr h="3340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2</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正常上课期间擅自外出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lnT w="9525" cap="flat" cmpd="sng" algn="ctr">
                      <a:solidFill>
                        <a:srgbClr val="3F3F3F"/>
                      </a:solidFill>
                      <a:prstDash val="solid"/>
                      <a:round/>
                      <a:headEnd type="none" w="sm" len="sm"/>
                      <a:tailEnd type="none" w="sm" len="sm"/>
                    </a:lnT>
                  </a:tcPr>
                </a:tc>
                <a:tc rowSpan="5">
                  <a:txBody>
                    <a:bodyPr/>
                    <a:lstStyle/>
                    <a:p>
                      <a:pPr marL="0" marR="0" lvl="0" indent="0" algn="ctr" rtl="0">
                        <a:spcBef>
                          <a:spcPts val="0"/>
                        </a:spcBef>
                        <a:spcAft>
                          <a:spcPts val="0"/>
                        </a:spcAft>
                        <a:buNone/>
                      </a:pPr>
                      <a:r>
                        <a:rPr lang="en-US" sz="1000" u="none" strike="noStrike" cap="none">
                          <a:solidFill>
                            <a:schemeClr val="dk1"/>
                          </a:solidFill>
                          <a:latin typeface="Arial"/>
                          <a:ea typeface="Arial"/>
                          <a:cs typeface="Arial"/>
                          <a:sym typeface="Arial"/>
                        </a:rPr>
                        <a:t> -1,000</a:t>
                      </a:r>
                      <a:endParaRPr/>
                    </a:p>
                  </a:txBody>
                  <a:tcPr marL="0" marR="0" marT="0" marB="0" anchor="ctr">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tc rowSpan="5">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Arial"/>
                          <a:ea typeface="Arial"/>
                          <a:cs typeface="Arial"/>
                          <a:sym typeface="Arial"/>
                        </a:rPr>
                        <a:t> -2,000</a:t>
                      </a:r>
                      <a:endParaRPr/>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rowSpan="5">
                  <a:txBody>
                    <a:bodyPr/>
                    <a:lstStyle/>
                    <a:p>
                      <a:pPr marL="0" marR="0" lvl="0" indent="0" algn="ctr" rtl="0">
                        <a:lnSpc>
                          <a:spcPct val="100000"/>
                        </a:lnSpc>
                        <a:spcBef>
                          <a:spcPts val="0"/>
                        </a:spcBef>
                        <a:spcAft>
                          <a:spcPts val="0"/>
                        </a:spcAft>
                        <a:buClr>
                          <a:schemeClr val="lt1"/>
                        </a:buClr>
                        <a:buSzPts val="1000"/>
                        <a:buFont typeface="Arial"/>
                        <a:buNone/>
                      </a:pPr>
                      <a:r>
                        <a:rPr lang="en-US" sz="1000" u="none" strike="noStrike" cap="none" dirty="0" err="1">
                          <a:solidFill>
                            <a:schemeClr val="lt1"/>
                          </a:solidFill>
                          <a:latin typeface="Arial"/>
                          <a:ea typeface="Arial"/>
                          <a:cs typeface="Arial"/>
                          <a:sym typeface="Arial"/>
                        </a:rPr>
                        <a:t>退学</a:t>
                      </a:r>
                      <a:endParaRPr dirty="0"/>
                    </a:p>
                  </a:txBody>
                  <a:tcPr marL="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33F59"/>
                    </a:solidFill>
                  </a:tcPr>
                </a:tc>
                <a:extLst>
                  <a:ext uri="{0D108BD9-81ED-4DB2-BD59-A6C34878D82A}">
                    <a16:rowId xmlns:a16="http://schemas.microsoft.com/office/drawing/2014/main" val="10005"/>
                  </a:ext>
                </a:extLst>
              </a:tr>
              <a:tr h="3340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3</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盗用其他学生的身份证</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340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4</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违反</a:t>
                      </a:r>
                      <a:r>
                        <a:rPr lang="en-US" altLang="zh-CN" sz="900" u="none" strike="noStrike" cap="none" dirty="0" err="1">
                          <a:latin typeface="Arial"/>
                          <a:ea typeface="Arial"/>
                          <a:cs typeface="Arial"/>
                          <a:sym typeface="Arial"/>
                        </a:rPr>
                        <a:t>HALL</a:t>
                      </a:r>
                      <a:r>
                        <a:rPr lang="en-US" altLang="zh-CN" sz="900" u="none" strike="noStrike" cap="none" dirty="0">
                          <a:latin typeface="Arial"/>
                          <a:ea typeface="Arial"/>
                          <a:cs typeface="Arial"/>
                          <a:sym typeface="Arial"/>
                        </a:rPr>
                        <a:t> PASS </a:t>
                      </a:r>
                      <a:r>
                        <a:rPr lang="en-US" sz="900" u="none" strike="noStrike" cap="none" dirty="0" err="1">
                          <a:latin typeface="Arial"/>
                          <a:ea typeface="Arial"/>
                          <a:cs typeface="Arial"/>
                          <a:sym typeface="Arial"/>
                        </a:rPr>
                        <a:t>承诺的外出时间</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340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5</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en-US" sz="900" u="none" strike="noStrike" cap="none" dirty="0" err="1">
                          <a:latin typeface="Arial"/>
                          <a:ea typeface="Arial"/>
                          <a:cs typeface="Arial"/>
                          <a:sym typeface="Arial"/>
                        </a:rPr>
                        <a:t>不申请TRAVEL</a:t>
                      </a:r>
                      <a:r>
                        <a:rPr lang="en-US" sz="900" u="none" strike="noStrike" cap="none" dirty="0">
                          <a:latin typeface="Arial"/>
                          <a:ea typeface="Arial"/>
                          <a:cs typeface="Arial"/>
                          <a:sym typeface="Arial"/>
                        </a:rPr>
                        <a:t> WAIVER </a:t>
                      </a:r>
                      <a:r>
                        <a:rPr lang="en-US" sz="900" u="none" strike="noStrike" cap="none" dirty="0" err="1">
                          <a:latin typeface="Arial"/>
                          <a:ea typeface="Arial"/>
                          <a:cs typeface="Arial"/>
                          <a:sym typeface="Arial"/>
                        </a:rPr>
                        <a:t>和OVERNIGHT</a:t>
                      </a:r>
                      <a:r>
                        <a:rPr lang="en-US" sz="900" u="none" strike="noStrike" cap="none" dirty="0">
                          <a:latin typeface="Arial"/>
                          <a:ea typeface="Arial"/>
                          <a:cs typeface="Arial"/>
                          <a:sym typeface="Arial"/>
                        </a:rPr>
                        <a:t> PERMIT </a:t>
                      </a:r>
                      <a:r>
                        <a:rPr lang="en-US" sz="900" u="none" strike="noStrike" cap="none" dirty="0" err="1">
                          <a:latin typeface="Arial"/>
                          <a:ea typeface="Arial"/>
                          <a:cs typeface="Arial"/>
                          <a:sym typeface="Arial"/>
                        </a:rPr>
                        <a:t>无故外宿</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340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6</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即使您申请了</a:t>
                      </a:r>
                      <a:r>
                        <a:rPr lang="en-US" altLang="zh-CN" sz="900" u="none" strike="noStrike" cap="none" dirty="0">
                          <a:latin typeface="Arial"/>
                          <a:ea typeface="Arial"/>
                          <a:cs typeface="Arial"/>
                          <a:sym typeface="Arial"/>
                        </a:rPr>
                        <a:t>OVERNIGHT PERMIT</a:t>
                      </a:r>
                      <a:r>
                        <a:rPr lang="zh-CN" altLang="en-US" sz="900" u="none" strike="noStrike" cap="none" dirty="0">
                          <a:latin typeface="Arial"/>
                          <a:ea typeface="Arial"/>
                          <a:cs typeface="Arial"/>
                          <a:sym typeface="Arial"/>
                        </a:rPr>
                        <a:t>外宿，在凌晨 </a:t>
                      </a:r>
                      <a:r>
                        <a:rPr lang="en-US" altLang="zh-CN" sz="900" u="none" strike="noStrike" cap="none" dirty="0">
                          <a:latin typeface="Arial"/>
                          <a:ea typeface="Arial"/>
                          <a:cs typeface="Arial"/>
                          <a:sym typeface="Arial"/>
                        </a:rPr>
                        <a:t>2:00 </a:t>
                      </a:r>
                      <a:r>
                        <a:rPr lang="zh-CN" altLang="en-US" sz="900" u="none" strike="noStrike" cap="none" dirty="0">
                          <a:latin typeface="Arial"/>
                          <a:ea typeface="Arial"/>
                          <a:cs typeface="Arial"/>
                          <a:sym typeface="Arial"/>
                        </a:rPr>
                        <a:t>至 </a:t>
                      </a:r>
                      <a:r>
                        <a:rPr lang="en-US" altLang="zh-CN" sz="900" u="none" strike="noStrike" cap="none" dirty="0">
                          <a:latin typeface="Arial"/>
                          <a:ea typeface="Arial"/>
                          <a:cs typeface="Arial"/>
                          <a:sym typeface="Arial"/>
                        </a:rPr>
                        <a:t>6:00 </a:t>
                      </a:r>
                      <a:r>
                        <a:rPr lang="zh-CN" altLang="en-US" sz="900" u="none" strike="noStrike" cap="none" dirty="0">
                          <a:latin typeface="Arial"/>
                          <a:ea typeface="Arial"/>
                          <a:cs typeface="Arial"/>
                          <a:sym typeface="Arial"/>
                        </a:rPr>
                        <a:t>之间也禁止出入学校。</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652932">
                <a:tc gridSpan="6">
                  <a:txBody>
                    <a:bodyPr/>
                    <a:lstStyle/>
                    <a:p>
                      <a:pPr marL="0" marR="0" lvl="0" indent="0" algn="ctr" rtl="0">
                        <a:spcBef>
                          <a:spcPts val="0"/>
                        </a:spcBef>
                        <a:spcAft>
                          <a:spcPts val="0"/>
                        </a:spcAft>
                        <a:buNone/>
                      </a:pPr>
                      <a:r>
                        <a:rPr lang="zh-CN" altLang="en-US" sz="1200" u="none" strike="noStrike" cap="none" dirty="0">
                          <a:solidFill>
                            <a:srgbClr val="FFFF00"/>
                          </a:solidFill>
                          <a:latin typeface="Arial"/>
                          <a:ea typeface="Arial"/>
                          <a:cs typeface="Arial"/>
                          <a:sym typeface="Arial"/>
                        </a:rPr>
                        <a:t>立即退学规定</a:t>
                      </a:r>
                      <a:endParaRPr lang="en-US" altLang="zh-CN" sz="120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r>
                        <a:rPr lang="en-US" sz="1100" i="1" u="none" strike="noStrike" cap="none" dirty="0">
                          <a:solidFill>
                            <a:schemeClr val="lt1"/>
                          </a:solidFill>
                          <a:latin typeface="Arial"/>
                          <a:ea typeface="Arial"/>
                          <a:cs typeface="Arial"/>
                          <a:sym typeface="Arial"/>
                        </a:rPr>
                        <a:t>*</a:t>
                      </a:r>
                      <a:r>
                        <a:rPr lang="zh-CN" altLang="en-US" sz="1100" i="1" u="none" strike="noStrike" cap="none" dirty="0">
                          <a:solidFill>
                            <a:schemeClr val="lt1"/>
                          </a:solidFill>
                          <a:latin typeface="Arial"/>
                          <a:ea typeface="Arial"/>
                          <a:cs typeface="Arial"/>
                          <a:sym typeface="Arial"/>
                        </a:rPr>
                        <a:t>如有违反以下规定，立即退学，不予退款</a:t>
                      </a:r>
                      <a:endParaRPr sz="1100" i="1" u="none" strike="noStrike" cap="none" dirty="0">
                        <a:solidFill>
                          <a:schemeClr val="lt1"/>
                        </a:solidFill>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solidFill>
                      <a:srgbClr val="7F7F7F"/>
                    </a:solidFill>
                  </a:tcPr>
                </a:tc>
                <a:tc hMerge="1">
                  <a:txBody>
                    <a:bodyPr/>
                    <a:lstStyle/>
                    <a:p>
                      <a:endParaRPr lang="en-US"/>
                    </a:p>
                  </a:txBody>
                  <a:tcPr/>
                </a:tc>
                <a:tc hMerge="1">
                  <a:txBody>
                    <a:bodyPr/>
                    <a:lstStyle/>
                    <a:p>
                      <a:endParaRPr lang="en-US"/>
                    </a:p>
                  </a:txBody>
                  <a:tcPr>
                    <a:lnL w="9525" cap="flat" cmpd="sng" algn="ctr">
                      <a:solidFill>
                        <a:srgbClr val="3F3F3F"/>
                      </a:solidFill>
                      <a:prstDash val="solid"/>
                      <a:round/>
                      <a:headEnd type="none" w="sm" len="sm"/>
                      <a:tailEnd type="none" w="sm" len="sm"/>
                    </a:lnL>
                  </a:tcPr>
                </a:tc>
                <a:tc hMerge="1">
                  <a:txBody>
                    <a:bodyPr/>
                    <a:lstStyle/>
                    <a:p>
                      <a:endParaRPr lang="en-US"/>
                    </a:p>
                  </a:txBody>
                  <a:tcPr>
                    <a:lnL w="9525" cap="flat" cmpd="sng" algn="ctr">
                      <a:solidFill>
                        <a:srgbClr val="3F3F3F"/>
                      </a:solidFill>
                      <a:prstDash val="solid"/>
                      <a:round/>
                      <a:headEnd type="none" w="sm" len="sm"/>
                      <a:tailEnd type="none" w="sm" len="sm"/>
                    </a:lnL>
                    <a:lnT w="9525" cap="flat" cmpd="sng" algn="ctr">
                      <a:solidFill>
                        <a:srgbClr val="3F3F3F"/>
                      </a:solidFill>
                      <a:prstDash val="solid"/>
                      <a:round/>
                      <a:headEnd type="none" w="sm" len="sm"/>
                      <a:tailEnd type="none" w="sm" len="sm"/>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56850">
                <a:tc>
                  <a:txBody>
                    <a:bodyPr/>
                    <a:lstStyle/>
                    <a:p>
                      <a:pPr marL="0" marR="0" lvl="0" indent="0" algn="ctr" rtl="0">
                        <a:spcBef>
                          <a:spcPts val="0"/>
                        </a:spcBef>
                        <a:spcAft>
                          <a:spcPts val="0"/>
                        </a:spcAft>
                        <a:buNone/>
                      </a:pPr>
                      <a:r>
                        <a:rPr lang="en-US" sz="1000" u="none" strike="noStrike" cap="none" dirty="0">
                          <a:latin typeface="Arial"/>
                          <a:ea typeface="Arial"/>
                          <a:cs typeface="Arial"/>
                          <a:sym typeface="Arial"/>
                        </a:rPr>
                        <a:t>1</a:t>
                      </a:r>
                      <a:endParaRPr sz="1000" u="none" strike="noStrike" cap="none" dirty="0">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a:latin typeface="Arial"/>
                          <a:ea typeface="Arial"/>
                          <a:cs typeface="Arial"/>
                          <a:sym typeface="Arial"/>
                        </a:rPr>
                        <a:t>辱骂性语言和暴力，包括性骚扰，对与学校有关的个人（教师、学生、学校的所有工作人员）</a:t>
                      </a:r>
                      <a:endParaRPr sz="900" u="none"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rowSpan="9" gridSpan="3">
                  <a:txBody>
                    <a:bodyPr/>
                    <a:lstStyle/>
                    <a:p>
                      <a:pPr marL="0" marR="0" lvl="0" indent="0" algn="ctr" rtl="0">
                        <a:spcBef>
                          <a:spcPts val="0"/>
                        </a:spcBef>
                        <a:spcAft>
                          <a:spcPts val="0"/>
                        </a:spcAft>
                        <a:buNone/>
                      </a:pPr>
                      <a:r>
                        <a:rPr lang="en-US" sz="1000" u="none" strike="noStrike" cap="none" dirty="0" err="1">
                          <a:solidFill>
                            <a:schemeClr val="lt1"/>
                          </a:solidFill>
                          <a:latin typeface="Arial"/>
                          <a:ea typeface="Arial"/>
                          <a:cs typeface="Arial"/>
                          <a:sym typeface="Arial"/>
                        </a:rPr>
                        <a:t>遣返</a:t>
                      </a:r>
                      <a:endParaRPr sz="1000" u="none" strike="noStrike" cap="none" dirty="0">
                        <a:solidFill>
                          <a:schemeClr val="lt1"/>
                        </a:solidFill>
                        <a:latin typeface="Arial"/>
                        <a:ea typeface="Arial"/>
                        <a:cs typeface="Arial"/>
                        <a:sym typeface="Arial"/>
                      </a:endParaRPr>
                    </a:p>
                  </a:txBody>
                  <a:tcPr marL="0" marR="0" marT="0" marB="0" anchor="ctr">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B w="9525" cap="flat" cmpd="sng">
                      <a:solidFill>
                        <a:srgbClr val="3F3F3F"/>
                      </a:solidFill>
                      <a:prstDash val="solid"/>
                      <a:round/>
                      <a:headEnd type="none" w="sm" len="sm"/>
                      <a:tailEnd type="none" w="sm" len="sm"/>
                    </a:lnB>
                    <a:solidFill>
                      <a:srgbClr val="F33F59"/>
                    </a:solidFill>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val="10011"/>
                  </a:ext>
                </a:extLst>
              </a:tr>
              <a:tr h="618375">
                <a:tc>
                  <a:txBody>
                    <a:bodyPr/>
                    <a:lstStyle/>
                    <a:p>
                      <a:pPr marL="0" marR="0" lvl="0" indent="0" algn="ctr" rtl="0">
                        <a:spcBef>
                          <a:spcPts val="0"/>
                        </a:spcBef>
                        <a:spcAft>
                          <a:spcPts val="0"/>
                        </a:spcAft>
                        <a:buNone/>
                      </a:pPr>
                      <a:r>
                        <a:rPr lang="en-US" sz="1000" u="none" strike="noStrike" cap="none" dirty="0">
                          <a:latin typeface="Arial"/>
                          <a:ea typeface="Arial"/>
                          <a:cs typeface="Arial"/>
                          <a:sym typeface="Arial"/>
                        </a:rPr>
                        <a:t>2</a:t>
                      </a:r>
                      <a:endParaRPr sz="1000" u="none" strike="noStrike" cap="none" dirty="0">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ko-KR" altLang="en-US" sz="900" u="none" strike="noStrike" cap="none" dirty="0" err="1">
                          <a:latin typeface="Arial"/>
                          <a:ea typeface="Arial"/>
                          <a:cs typeface="Arial"/>
                          <a:sym typeface="Arial"/>
                        </a:rPr>
                        <a:t>散布谣言，传播损害学校及职员的声誉</a:t>
                      </a:r>
                      <a:endParaRPr lang="ko-KR" altLang="en-US" sz="900" u="none" strike="noStrike" cap="none" dirty="0">
                        <a:latin typeface="Arial"/>
                        <a:ea typeface="Arial"/>
                        <a:cs typeface="Arial"/>
                        <a:sym typeface="Arial"/>
                      </a:endParaRPr>
                    </a:p>
                    <a:p>
                      <a:pPr marL="0" marR="0" lvl="0" indent="0" algn="l" rtl="0">
                        <a:spcBef>
                          <a:spcPts val="0"/>
                        </a:spcBef>
                        <a:spcAft>
                          <a:spcPts val="0"/>
                        </a:spcAft>
                        <a:buNone/>
                      </a:pPr>
                      <a:r>
                        <a:rPr lang="ko-KR" altLang="en-US" sz="900" u="none" strike="noStrike" cap="none" dirty="0">
                          <a:latin typeface="Arial"/>
                          <a:ea typeface="Arial"/>
                          <a:cs typeface="Arial"/>
                          <a:sym typeface="Arial"/>
                        </a:rPr>
                        <a:t>（</a:t>
                      </a:r>
                      <a:r>
                        <a:rPr lang="ko-KR" altLang="en-US" sz="900" u="none" strike="noStrike" cap="none" dirty="0" err="1">
                          <a:latin typeface="Arial"/>
                          <a:ea typeface="Arial"/>
                          <a:cs typeface="Arial"/>
                          <a:sym typeface="Arial"/>
                        </a:rPr>
                        <a:t>在与代理机构沟通过程中，通过提供与事实不符的内容</a:t>
                      </a:r>
                      <a:r>
                        <a:rPr lang="zh-CN" altLang="en-US" sz="900" u="none" strike="noStrike" cap="none" dirty="0">
                          <a:latin typeface="Arial"/>
                          <a:ea typeface="Arial"/>
                          <a:cs typeface="Arial"/>
                          <a:sym typeface="Arial"/>
                        </a:rPr>
                        <a:t>，</a:t>
                      </a:r>
                      <a:endParaRPr lang="ko-KR" altLang="en-US" sz="900" u="none" strike="noStrike" cap="none" dirty="0">
                        <a:latin typeface="Arial"/>
                        <a:ea typeface="Arial"/>
                        <a:cs typeface="Arial"/>
                        <a:sym typeface="Arial"/>
                      </a:endParaRPr>
                    </a:p>
                    <a:p>
                      <a:pPr marL="0" marR="0" lvl="0" indent="0" algn="l" rtl="0">
                        <a:spcBef>
                          <a:spcPts val="0"/>
                        </a:spcBef>
                        <a:spcAft>
                          <a:spcPts val="0"/>
                        </a:spcAft>
                        <a:buNone/>
                      </a:pPr>
                      <a:r>
                        <a:rPr lang="ko-KR" altLang="en-US" sz="900" u="none" strike="noStrike" cap="none" dirty="0" err="1">
                          <a:latin typeface="Arial"/>
                          <a:ea typeface="Arial"/>
                          <a:cs typeface="Arial"/>
                          <a:sym typeface="Arial"/>
                        </a:rPr>
                        <a:t>做出损害学校或机构的行为</a:t>
                      </a:r>
                      <a:r>
                        <a:rPr lang="ko-KR" altLang="en-US" sz="900" u="none" strike="noStrike" cap="none" dirty="0">
                          <a:latin typeface="Arial"/>
                          <a:ea typeface="Arial"/>
                          <a:cs typeface="Arial"/>
                          <a:sym typeface="Arial"/>
                        </a:rPr>
                        <a:t>）</a:t>
                      </a:r>
                      <a:endParaRPr sz="900" u="none"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1577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3</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a:latin typeface="Arial"/>
                          <a:ea typeface="Arial"/>
                          <a:cs typeface="Arial"/>
                          <a:sym typeface="Arial"/>
                        </a:rPr>
                        <a:t>抵制和故意违规</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3"/>
                  </a:ext>
                </a:extLst>
              </a:tr>
              <a:tr h="3777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4</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互相交换支付给留学中介的金额信息</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4"/>
                  </a:ext>
                </a:extLst>
              </a:tr>
              <a:tr h="205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5</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en-US" sz="1000" dirty="0" err="1"/>
                        <a:t>翻墙行为</a:t>
                      </a:r>
                      <a:endParaRPr sz="1000"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
                  </a:ext>
                </a:extLst>
              </a:tr>
              <a:tr h="173300">
                <a:tc>
                  <a:txBody>
                    <a:bodyPr/>
                    <a:lstStyle/>
                    <a:p>
                      <a:pPr marL="0" marR="0" lvl="0" indent="0" algn="ctr" rtl="0">
                        <a:spcBef>
                          <a:spcPts val="0"/>
                        </a:spcBef>
                        <a:spcAft>
                          <a:spcPts val="0"/>
                        </a:spcAft>
                        <a:buNone/>
                      </a:pPr>
                      <a:r>
                        <a:rPr lang="en-US" sz="1000" u="none" strike="noStrike" cap="none" dirty="0">
                          <a:latin typeface="Arial"/>
                          <a:ea typeface="Arial"/>
                          <a:cs typeface="Arial"/>
                          <a:sym typeface="Arial"/>
                        </a:rPr>
                        <a:t>6</a:t>
                      </a:r>
                      <a:endParaRPr sz="1000" u="none" strike="noStrike" cap="none" dirty="0">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违反菲律宾法律（吸毒、与当地人打架等）</a:t>
                      </a:r>
                      <a:endParaRPr sz="900" u="none" strike="noStrike" cap="none" dirty="0">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6"/>
                  </a:ext>
                </a:extLst>
              </a:tr>
              <a:tr h="183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7</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spcBef>
                          <a:spcPts val="0"/>
                        </a:spcBef>
                        <a:spcAft>
                          <a:spcPts val="0"/>
                        </a:spcAft>
                        <a:buNone/>
                      </a:pPr>
                      <a:r>
                        <a:rPr lang="zh-CN" altLang="en-US" sz="900" u="none" strike="noStrike" cap="none" dirty="0">
                          <a:latin typeface="Arial"/>
                          <a:ea typeface="Arial"/>
                          <a:cs typeface="Arial"/>
                          <a:sym typeface="Arial"/>
                        </a:rPr>
                        <a:t>禁止外出的时间段擅自外出</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7"/>
                  </a:ext>
                </a:extLst>
              </a:tr>
              <a:tr h="183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8</a:t>
                      </a:r>
                      <a:endParaRPr sz="1000" u="none" strike="noStrike" cap="none">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900"/>
                        <a:buFont typeface="Arial"/>
                        <a:buNone/>
                      </a:pPr>
                      <a:r>
                        <a:rPr lang="en-US" sz="900" u="none" strike="noStrike" cap="none" dirty="0" err="1">
                          <a:latin typeface="Arial"/>
                          <a:ea typeface="Arial"/>
                          <a:cs typeface="Arial"/>
                          <a:sym typeface="Arial"/>
                        </a:rPr>
                        <a:t>擅自更换房间</a:t>
                      </a:r>
                      <a:endParaRPr dirty="0"/>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8"/>
                  </a:ext>
                </a:extLst>
              </a:tr>
              <a:tr h="397150">
                <a:tc>
                  <a:txBody>
                    <a:bodyPr/>
                    <a:lstStyle/>
                    <a:p>
                      <a:pPr marL="0" marR="0" lvl="0" indent="0" algn="ctr" rtl="0">
                        <a:spcBef>
                          <a:spcPts val="0"/>
                        </a:spcBef>
                        <a:spcAft>
                          <a:spcPts val="0"/>
                        </a:spcAft>
                        <a:buNone/>
                      </a:pPr>
                      <a:r>
                        <a:rPr lang="en-US" sz="1000" u="none" strike="noStrike" cap="none">
                          <a:solidFill>
                            <a:schemeClr val="dk1"/>
                          </a:solidFill>
                          <a:latin typeface="Arial"/>
                          <a:ea typeface="Arial"/>
                          <a:cs typeface="Arial"/>
                          <a:sym typeface="Arial"/>
                        </a:rPr>
                        <a:t>9</a:t>
                      </a:r>
                      <a:endParaRPr sz="1000" u="none" strike="noStrike" cap="none">
                        <a:solidFill>
                          <a:schemeClr val="dk1"/>
                        </a:solidFill>
                        <a:latin typeface="Arial"/>
                        <a:ea typeface="Arial"/>
                        <a:cs typeface="Arial"/>
                        <a:sym typeface="Arial"/>
                      </a:endParaRPr>
                    </a:p>
                  </a:txBody>
                  <a:tcPr marL="91450" marR="91450" marT="45725" marB="4572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900"/>
                        <a:buFont typeface="Arial"/>
                        <a:buNone/>
                      </a:pPr>
                      <a:r>
                        <a:rPr lang="zh-CN" altLang="en-US" sz="900" u="none" strike="noStrike" cap="none" dirty="0">
                          <a:solidFill>
                            <a:schemeClr val="dk1"/>
                          </a:solidFill>
                          <a:latin typeface="Arial"/>
                          <a:ea typeface="Arial"/>
                          <a:cs typeface="Arial"/>
                          <a:sym typeface="Arial"/>
                        </a:rPr>
                        <a:t>如果进入异性房间，两个学生都会被开除。</a:t>
                      </a:r>
                      <a:endParaRPr sz="900" u="none" strike="noStrike" cap="none" dirty="0">
                        <a:solidFill>
                          <a:schemeClr val="dk1"/>
                        </a:solidFill>
                        <a:latin typeface="Arial"/>
                        <a:ea typeface="Arial"/>
                        <a:cs typeface="Arial"/>
                        <a:sym typeface="Arial"/>
                      </a:endParaRPr>
                    </a:p>
                  </a:txBody>
                  <a:tcPr marL="72000" marR="0" marT="0" marB="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hMerge="1">
                  <a:txBody>
                    <a:bodyPr/>
                    <a:lstStyle/>
                    <a:p>
                      <a:endParaRPr lang="en-US"/>
                    </a:p>
                  </a:txBody>
                  <a:tcPr>
                    <a:lnL w="9525" cap="flat" cmpd="sng" algn="ctr">
                      <a:solidFill>
                        <a:srgbClr val="3F3F3F"/>
                      </a:solidFill>
                      <a:prstDash val="solid"/>
                      <a:round/>
                      <a:headEnd type="none" w="sm" len="sm"/>
                      <a:tailEnd type="none" w="sm" len="sm"/>
                    </a:ln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9"/>
                  </a:ext>
                </a:extLst>
              </a:tr>
            </a:tbl>
          </a:graphicData>
        </a:graphic>
      </p:graphicFrame>
      <p:sp>
        <p:nvSpPr>
          <p:cNvPr id="347" name="Google Shape;347;p12"/>
          <p:cNvSpPr/>
          <p:nvPr/>
        </p:nvSpPr>
        <p:spPr>
          <a:xfrm>
            <a:off x="460209" y="1747135"/>
            <a:ext cx="2536564" cy="331933"/>
          </a:xfrm>
          <a:prstGeom prst="roundRect">
            <a:avLst>
              <a:gd name="adj" fmla="val 16667"/>
            </a:avLst>
          </a:prstGeom>
          <a:solidFill>
            <a:srgbClr val="F33F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6. </a:t>
            </a:r>
            <a:r>
              <a:rPr lang="en-US" sz="1400" dirty="0" err="1">
                <a:solidFill>
                  <a:schemeClr val="lt1"/>
                </a:solidFill>
                <a:latin typeface="Arial"/>
                <a:ea typeface="Arial"/>
                <a:cs typeface="Arial"/>
                <a:sym typeface="Arial"/>
              </a:rPr>
              <a:t>禁止事项</a:t>
            </a:r>
            <a:endParaRPr dirty="0"/>
          </a:p>
        </p:txBody>
      </p:sp>
      <p:sp>
        <p:nvSpPr>
          <p:cNvPr id="2" name="Google Shape;336;p11">
            <a:extLst>
              <a:ext uri="{FF2B5EF4-FFF2-40B4-BE49-F238E27FC236}">
                <a16:creationId xmlns:a16="http://schemas.microsoft.com/office/drawing/2014/main" id="{C0C27195-F1A1-48EC-4073-0E554F823729}"/>
              </a:ext>
            </a:extLst>
          </p:cNvPr>
          <p:cNvSpPr txBox="1"/>
          <p:nvPr/>
        </p:nvSpPr>
        <p:spPr>
          <a:xfrm>
            <a:off x="420196" y="2094524"/>
            <a:ext cx="64454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Arial"/>
                <a:ea typeface="Arial"/>
                <a:cs typeface="Arial"/>
                <a:sym typeface="Arial"/>
              </a:rPr>
              <a:t>*</a:t>
            </a:r>
            <a:r>
              <a:rPr lang="zh-CN" altLang="en-US" sz="900" dirty="0">
                <a:solidFill>
                  <a:schemeClr val="dk1"/>
                </a:solidFill>
                <a:latin typeface="Arial"/>
                <a:ea typeface="Arial"/>
                <a:cs typeface="Arial"/>
                <a:sym typeface="Arial"/>
              </a:rPr>
              <a:t>违反学校规章制度的学生可能会收到警告或被开除。</a:t>
            </a:r>
            <a:endParaRPr lang="en-US" altLang="zh-CN" sz="900" dirty="0">
              <a:solidFill>
                <a:schemeClr val="dk1"/>
              </a:solidFill>
              <a:latin typeface="Arial"/>
              <a:ea typeface="Arial"/>
              <a:cs typeface="Arial"/>
              <a:sym typeface="Arial"/>
            </a:endParaRP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*如果您收到第二次警告，将签署同意书，表示如果您第三次违反禁止规则，您同意被开除。</a:t>
            </a: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*离开学校时，您需签署同意书以验证您的身份（采取开除措施的学生必须在</a:t>
            </a:r>
            <a:r>
              <a:rPr lang="en-US" altLang="zh-CN" sz="900" dirty="0">
                <a:solidFill>
                  <a:schemeClr val="dk1"/>
                </a:solidFill>
                <a:latin typeface="Arial"/>
                <a:ea typeface="Arial"/>
                <a:cs typeface="Arial"/>
                <a:sym typeface="Arial"/>
              </a:rPr>
              <a:t>24</a:t>
            </a:r>
            <a:r>
              <a:rPr lang="zh-CN" altLang="en-US" sz="900" dirty="0">
                <a:solidFill>
                  <a:schemeClr val="dk1"/>
                </a:solidFill>
                <a:latin typeface="Arial"/>
                <a:ea typeface="Arial"/>
                <a:cs typeface="Arial"/>
                <a:sym typeface="Arial"/>
              </a:rPr>
              <a:t>小时内离校，不予颁发结业证书，不退学费，不退押金）</a:t>
            </a:r>
            <a:endParaRPr sz="900" dirty="0">
              <a:solidFill>
                <a:schemeClr val="dk1"/>
              </a:solidFill>
              <a:latin typeface="Arial"/>
              <a:ea typeface="Arial"/>
              <a:cs typeface="Arial"/>
              <a:sym typeface="Arial"/>
            </a:endParaRPr>
          </a:p>
        </p:txBody>
      </p:sp>
      <p:sp>
        <p:nvSpPr>
          <p:cNvPr id="3" name="Google Shape;331;p11">
            <a:extLst>
              <a:ext uri="{FF2B5EF4-FFF2-40B4-BE49-F238E27FC236}">
                <a16:creationId xmlns:a16="http://schemas.microsoft.com/office/drawing/2014/main" id="{2E474A65-600E-7170-E1F7-C8F699BACE47}"/>
              </a:ext>
            </a:extLst>
          </p:cNvPr>
          <p:cNvSpPr txBox="1"/>
          <p:nvPr/>
        </p:nvSpPr>
        <p:spPr>
          <a:xfrm>
            <a:off x="2081111" y="9890453"/>
            <a:ext cx="51914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Arial"/>
                <a:ea typeface="Arial"/>
                <a:cs typeface="Arial"/>
                <a:sym typeface="Arial"/>
              </a:rPr>
              <a:t>*</a:t>
            </a:r>
            <a:r>
              <a:rPr lang="zh-CN" altLang="en-US" sz="900" dirty="0">
                <a:solidFill>
                  <a:schemeClr val="dk1"/>
                </a:solidFill>
                <a:latin typeface="Arial"/>
                <a:ea typeface="Arial"/>
                <a:cs typeface="Arial"/>
                <a:sym typeface="Arial"/>
              </a:rPr>
              <a:t>如果您收到第二次警告，将签署同意书，表示如果您第三次违反禁止规则，您同意被开除。</a:t>
            </a:r>
          </a:p>
          <a:p>
            <a:pPr marL="0" marR="0" lvl="0" indent="0" algn="l" rtl="0">
              <a:spcBef>
                <a:spcPts val="0"/>
              </a:spcBef>
              <a:spcAft>
                <a:spcPts val="0"/>
              </a:spcAft>
              <a:buNone/>
            </a:pPr>
            <a:r>
              <a:rPr lang="zh-CN" altLang="en-US" sz="900" dirty="0">
                <a:solidFill>
                  <a:schemeClr val="dk1"/>
                </a:solidFill>
                <a:latin typeface="Arial"/>
                <a:ea typeface="Arial"/>
                <a:cs typeface="Arial"/>
                <a:sym typeface="Arial"/>
              </a:rPr>
              <a:t>*离开学校时，您需签署同意书以验证您的身份</a:t>
            </a:r>
            <a:r>
              <a:rPr lang="zh-CN" altLang="en-US" sz="900" dirty="0">
                <a:solidFill>
                  <a:schemeClr val="dk1"/>
                </a:solidFill>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p:nvPr/>
        </p:nvSpPr>
        <p:spPr>
          <a:xfrm>
            <a:off x="460209" y="11105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356" name="Google Shape;356;p13"/>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57" name="Google Shape;357;p13"/>
          <p:cNvSpPr/>
          <p:nvPr/>
        </p:nvSpPr>
        <p:spPr>
          <a:xfrm>
            <a:off x="460209" y="1749492"/>
            <a:ext cx="3150651" cy="329576"/>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7. </a:t>
            </a:r>
            <a:r>
              <a:rPr lang="en-US" sz="1400" dirty="0" err="1">
                <a:solidFill>
                  <a:schemeClr val="lt1"/>
                </a:solidFill>
                <a:latin typeface="Arial"/>
                <a:ea typeface="Arial"/>
                <a:cs typeface="Arial"/>
                <a:sym typeface="Arial"/>
              </a:rPr>
              <a:t>退款政策和其他规定</a:t>
            </a:r>
            <a:endParaRPr sz="1400" dirty="0">
              <a:solidFill>
                <a:schemeClr val="lt1"/>
              </a:solidFill>
              <a:latin typeface="Arial"/>
              <a:ea typeface="Arial"/>
              <a:cs typeface="Arial"/>
              <a:sym typeface="Arial"/>
            </a:endParaRPr>
          </a:p>
        </p:txBody>
      </p:sp>
      <p:sp>
        <p:nvSpPr>
          <p:cNvPr id="358" name="Google Shape;358;p13"/>
          <p:cNvSpPr txBox="1"/>
          <p:nvPr/>
        </p:nvSpPr>
        <p:spPr>
          <a:xfrm>
            <a:off x="500206" y="2170739"/>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1. </a:t>
            </a:r>
            <a:r>
              <a:rPr lang="en-US" sz="1200" b="0" dirty="0" err="1">
                <a:solidFill>
                  <a:srgbClr val="6691E9"/>
                </a:solidFill>
                <a:latin typeface="Arial"/>
                <a:ea typeface="Arial"/>
                <a:cs typeface="Arial"/>
                <a:sym typeface="Arial"/>
              </a:rPr>
              <a:t>退款政策</a:t>
            </a:r>
            <a:endParaRPr dirty="0"/>
          </a:p>
        </p:txBody>
      </p:sp>
      <p:sp>
        <p:nvSpPr>
          <p:cNvPr id="359" name="Google Shape;359;p13"/>
          <p:cNvSpPr txBox="1"/>
          <p:nvPr/>
        </p:nvSpPr>
        <p:spPr>
          <a:xfrm>
            <a:off x="500205" y="2454067"/>
            <a:ext cx="3299188"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预定在培训期间提前离开的学生必须至少提前一周通知管理层。</a:t>
            </a:r>
            <a:endParaRPr dirty="0"/>
          </a:p>
        </p:txBody>
      </p:sp>
      <p:sp>
        <p:nvSpPr>
          <p:cNvPr id="360" name="Google Shape;360;p13"/>
          <p:cNvSpPr txBox="1"/>
          <p:nvPr/>
        </p:nvSpPr>
        <p:spPr>
          <a:xfrm>
            <a:off x="674742" y="3445844"/>
            <a:ext cx="32319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笔记：</a:t>
            </a:r>
          </a:p>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退款将在离开菲律宾后 </a:t>
            </a:r>
            <a:r>
              <a:rPr lang="en-US" altLang="zh-CN" sz="950" dirty="0">
                <a:solidFill>
                  <a:srgbClr val="F33F59"/>
                </a:solidFill>
                <a:latin typeface="Arial"/>
                <a:ea typeface="Arial"/>
                <a:cs typeface="Arial"/>
                <a:sym typeface="Arial"/>
              </a:rPr>
              <a:t>4 </a:t>
            </a:r>
            <a:r>
              <a:rPr lang="zh-CN" altLang="en-US" sz="950" dirty="0">
                <a:solidFill>
                  <a:srgbClr val="F33F59"/>
                </a:solidFill>
                <a:latin typeface="Arial"/>
                <a:ea typeface="Arial"/>
                <a:cs typeface="Arial"/>
                <a:sym typeface="Arial"/>
              </a:rPr>
              <a:t>周后发放。</a:t>
            </a:r>
            <a:endParaRPr dirty="0"/>
          </a:p>
        </p:txBody>
      </p:sp>
      <p:sp>
        <p:nvSpPr>
          <p:cNvPr id="361" name="Google Shape;361;p13"/>
          <p:cNvSpPr txBox="1"/>
          <p:nvPr/>
        </p:nvSpPr>
        <p:spPr>
          <a:xfrm>
            <a:off x="500205" y="3247321"/>
            <a:ext cx="3474000" cy="30773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当地支付的费用不予退还</a:t>
            </a:r>
            <a:endParaRPr sz="1000" dirty="0">
              <a:solidFill>
                <a:schemeClr val="dk1"/>
              </a:solidFill>
              <a:latin typeface="Arial"/>
              <a:ea typeface="Arial"/>
              <a:cs typeface="Arial"/>
              <a:sym typeface="Arial"/>
            </a:endParaRPr>
          </a:p>
        </p:txBody>
      </p:sp>
      <p:sp>
        <p:nvSpPr>
          <p:cNvPr id="362" name="Google Shape;362;p13"/>
          <p:cNvSpPr txBox="1"/>
          <p:nvPr/>
        </p:nvSpPr>
        <p:spPr>
          <a:xfrm>
            <a:off x="500206" y="3806594"/>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2. </a:t>
            </a:r>
            <a:r>
              <a:rPr lang="en-US" sz="1200" b="0" dirty="0" err="1">
                <a:solidFill>
                  <a:srgbClr val="6691E9"/>
                </a:solidFill>
                <a:latin typeface="Arial"/>
                <a:ea typeface="Arial"/>
                <a:cs typeface="Arial"/>
                <a:sym typeface="Arial"/>
              </a:rPr>
              <a:t>其他规章制度</a:t>
            </a:r>
            <a:endParaRPr sz="1200" b="0" dirty="0">
              <a:solidFill>
                <a:srgbClr val="6691E9"/>
              </a:solidFill>
              <a:latin typeface="Arial"/>
              <a:ea typeface="Arial"/>
              <a:cs typeface="Arial"/>
              <a:sym typeface="Arial"/>
            </a:endParaRPr>
          </a:p>
        </p:txBody>
      </p:sp>
      <p:sp>
        <p:nvSpPr>
          <p:cNvPr id="363" name="Google Shape;363;p13"/>
          <p:cNvSpPr txBox="1"/>
          <p:nvPr/>
        </p:nvSpPr>
        <p:spPr>
          <a:xfrm>
            <a:off x="674742" y="4101929"/>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A. BECI </a:t>
            </a:r>
            <a:r>
              <a:rPr lang="en-US" sz="1100" b="1" dirty="0" err="1">
                <a:solidFill>
                  <a:schemeClr val="dk1"/>
                </a:solidFill>
                <a:latin typeface="Arial"/>
                <a:ea typeface="Arial"/>
                <a:cs typeface="Arial"/>
                <a:sym typeface="Arial"/>
              </a:rPr>
              <a:t>员工</a:t>
            </a:r>
            <a:endParaRPr dirty="0"/>
          </a:p>
        </p:txBody>
      </p:sp>
      <p:sp>
        <p:nvSpPr>
          <p:cNvPr id="364" name="Google Shape;364;p13"/>
          <p:cNvSpPr txBox="1"/>
          <p:nvPr/>
        </p:nvSpPr>
        <p:spPr>
          <a:xfrm>
            <a:off x="674743" y="4337371"/>
            <a:ext cx="312465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sz="900" dirty="0" err="1">
                <a:solidFill>
                  <a:schemeClr val="dk1"/>
                </a:solidFill>
                <a:latin typeface="Arial"/>
                <a:ea typeface="Arial"/>
                <a:cs typeface="Arial"/>
                <a:sym typeface="Arial"/>
              </a:rPr>
              <a:t>BECI的员工</a:t>
            </a:r>
            <a:r>
              <a:rPr lang="en-US" sz="900" dirty="0" err="1">
                <a:solidFill>
                  <a:schemeClr val="dk1"/>
                </a:solidFill>
              </a:rPr>
              <a:t>们尊重并</a:t>
            </a:r>
            <a:r>
              <a:rPr lang="zh-CN" altLang="en-US" sz="900" dirty="0">
                <a:solidFill>
                  <a:schemeClr val="dk1"/>
                </a:solidFill>
                <a:latin typeface="Arial"/>
                <a:ea typeface="Arial"/>
                <a:cs typeface="Arial"/>
                <a:sym typeface="Arial"/>
              </a:rPr>
              <a:t>遵守规章制度，但在发生安全状况和其他异常事件时，有权在不事先通知的情况下进入学生房间。</a:t>
            </a:r>
            <a:endParaRPr sz="900" dirty="0">
              <a:solidFill>
                <a:schemeClr val="dk1"/>
              </a:solidFill>
              <a:latin typeface="Arial"/>
              <a:ea typeface="Arial"/>
              <a:cs typeface="Arial"/>
              <a:sym typeface="Arial"/>
            </a:endParaRPr>
          </a:p>
        </p:txBody>
      </p:sp>
      <p:sp>
        <p:nvSpPr>
          <p:cNvPr id="365" name="Google Shape;365;p13"/>
          <p:cNvSpPr txBox="1"/>
          <p:nvPr/>
        </p:nvSpPr>
        <p:spPr>
          <a:xfrm>
            <a:off x="674742" y="4932836"/>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B. </a:t>
            </a:r>
            <a:r>
              <a:rPr lang="en-US" sz="1100" b="1" dirty="0" err="1">
                <a:solidFill>
                  <a:schemeClr val="dk1"/>
                </a:solidFill>
              </a:rPr>
              <a:t>访客</a:t>
            </a:r>
            <a:endParaRPr dirty="0"/>
          </a:p>
        </p:txBody>
      </p:sp>
      <p:sp>
        <p:nvSpPr>
          <p:cNvPr id="366" name="Google Shape;366;p13"/>
          <p:cNvSpPr txBox="1"/>
          <p:nvPr/>
        </p:nvSpPr>
        <p:spPr>
          <a:xfrm>
            <a:off x="674743" y="5157160"/>
            <a:ext cx="2764302"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未经学校事先同意，访客不得进入学校。</a:t>
            </a:r>
            <a:endParaRPr dirty="0"/>
          </a:p>
        </p:txBody>
      </p:sp>
      <p:sp>
        <p:nvSpPr>
          <p:cNvPr id="367" name="Google Shape;367;p13"/>
          <p:cNvSpPr txBox="1"/>
          <p:nvPr/>
        </p:nvSpPr>
        <p:spPr>
          <a:xfrm>
            <a:off x="674742" y="5554415"/>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Arial"/>
                <a:ea typeface="Arial"/>
                <a:cs typeface="Arial"/>
                <a:sym typeface="Arial"/>
              </a:rPr>
              <a:t>C. ID Card</a:t>
            </a:r>
            <a:endParaRPr sz="1100" b="1">
              <a:solidFill>
                <a:schemeClr val="dk1"/>
              </a:solidFill>
              <a:latin typeface="Arial"/>
              <a:ea typeface="Arial"/>
              <a:cs typeface="Arial"/>
              <a:sym typeface="Arial"/>
            </a:endParaRPr>
          </a:p>
        </p:txBody>
      </p:sp>
      <p:sp>
        <p:nvSpPr>
          <p:cNvPr id="368" name="Google Shape;368;p13"/>
          <p:cNvSpPr txBox="1"/>
          <p:nvPr/>
        </p:nvSpPr>
        <p:spPr>
          <a:xfrm>
            <a:off x="674742" y="5786283"/>
            <a:ext cx="3254400" cy="175024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外出时，所有学生必须向安保人员提交身份证，并写明目的地和出入时间。</a:t>
            </a:r>
            <a:endParaRPr lang="en-US" altLang="zh-CN" sz="900" dirty="0">
              <a:solidFill>
                <a:schemeClr val="dk1"/>
              </a:solidFill>
              <a:latin typeface="Arial"/>
              <a:ea typeface="Arial"/>
              <a:cs typeface="Arial"/>
              <a:sym typeface="Arial"/>
            </a:endParaRP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 * 回到学校时，请写下你回来的时间，并取回你的身份证。</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出门前不提交身份证的话，不允出门。身份证遗失，必须补办。</a:t>
            </a:r>
            <a:endParaRPr lang="en-US" altLang="zh-CN" sz="900" dirty="0">
              <a:solidFill>
                <a:schemeClr val="dk1"/>
              </a:solidFill>
              <a:latin typeface="Arial"/>
              <a:ea typeface="Arial"/>
              <a:cs typeface="Arial"/>
              <a:sym typeface="Arial"/>
            </a:endParaRP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 遗失身份证者在补发身份证前禁止外出</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（补发费</a:t>
            </a:r>
            <a:r>
              <a:rPr lang="en-US" altLang="zh-CN" sz="900" dirty="0">
                <a:solidFill>
                  <a:schemeClr val="dk1"/>
                </a:solidFill>
                <a:latin typeface="Arial"/>
                <a:ea typeface="Arial"/>
                <a:cs typeface="Arial"/>
                <a:sym typeface="Arial"/>
              </a:rPr>
              <a:t>500</a:t>
            </a:r>
            <a:r>
              <a:rPr lang="zh-CN" altLang="en-US" sz="900" dirty="0">
                <a:solidFill>
                  <a:schemeClr val="dk1"/>
                </a:solidFill>
                <a:latin typeface="Arial"/>
                <a:ea typeface="Arial"/>
                <a:cs typeface="Arial"/>
                <a:sym typeface="Arial"/>
              </a:rPr>
              <a:t>比索）</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rPr>
              <a:t>请务必</a:t>
            </a:r>
            <a:r>
              <a:rPr lang="zh-CN" altLang="en-US" sz="900" dirty="0">
                <a:solidFill>
                  <a:schemeClr val="dk1"/>
                </a:solidFill>
                <a:latin typeface="Arial"/>
                <a:ea typeface="Arial"/>
                <a:cs typeface="Arial"/>
                <a:sym typeface="Arial"/>
              </a:rPr>
              <a:t>随身佩戴身份证项链。</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如果您改变课程，请务必佩戴适合该课程的身份证项链。</a:t>
            </a:r>
            <a:endParaRPr dirty="0"/>
          </a:p>
        </p:txBody>
      </p:sp>
      <p:sp>
        <p:nvSpPr>
          <p:cNvPr id="369" name="Google Shape;369;p13"/>
          <p:cNvSpPr txBox="1"/>
          <p:nvPr/>
        </p:nvSpPr>
        <p:spPr>
          <a:xfrm>
            <a:off x="674742" y="8402032"/>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E. </a:t>
            </a:r>
            <a:r>
              <a:rPr lang="en-US" sz="1100" b="1" dirty="0" err="1">
                <a:solidFill>
                  <a:schemeClr val="dk1"/>
                </a:solidFill>
                <a:latin typeface="Arial"/>
                <a:ea typeface="Arial"/>
                <a:cs typeface="Arial"/>
                <a:sym typeface="Arial"/>
              </a:rPr>
              <a:t>安全与安保</a:t>
            </a:r>
            <a:endParaRPr sz="1100" b="1" dirty="0">
              <a:solidFill>
                <a:schemeClr val="dk1"/>
              </a:solidFill>
              <a:latin typeface="Arial"/>
              <a:ea typeface="Arial"/>
              <a:cs typeface="Arial"/>
              <a:sym typeface="Arial"/>
            </a:endParaRPr>
          </a:p>
        </p:txBody>
      </p:sp>
      <p:sp>
        <p:nvSpPr>
          <p:cNvPr id="370" name="Google Shape;370;p13"/>
          <p:cNvSpPr txBox="1"/>
          <p:nvPr/>
        </p:nvSpPr>
        <p:spPr>
          <a:xfrm>
            <a:off x="674742" y="8636243"/>
            <a:ext cx="3231923" cy="101566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学生必须遵守安全和安保规定，不做威胁他人安全和健康的行为。</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学校有权在发生自然灾害或恶劣天气等其他异常情况时对学生进行管控。</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请详细了解安全规则，安全度过留学生活。</a:t>
            </a:r>
            <a:r>
              <a:rPr lang="en-US" sz="900" dirty="0">
                <a:solidFill>
                  <a:schemeClr val="dk1"/>
                </a:solidFill>
                <a:latin typeface="Arial"/>
                <a:ea typeface="Arial"/>
                <a:cs typeface="Arial"/>
                <a:sym typeface="Arial"/>
              </a:rPr>
              <a:t> </a:t>
            </a:r>
            <a:endParaRPr dirty="0"/>
          </a:p>
        </p:txBody>
      </p:sp>
      <p:sp>
        <p:nvSpPr>
          <p:cNvPr id="371" name="Google Shape;371;p13"/>
          <p:cNvSpPr txBox="1"/>
          <p:nvPr/>
        </p:nvSpPr>
        <p:spPr>
          <a:xfrm>
            <a:off x="674742" y="7720798"/>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D. </a:t>
            </a:r>
            <a:r>
              <a:rPr lang="en-US" sz="1100" b="1" dirty="0" err="1">
                <a:solidFill>
                  <a:schemeClr val="dk1"/>
                </a:solidFill>
              </a:rPr>
              <a:t>着装规范</a:t>
            </a:r>
            <a:endParaRPr dirty="0"/>
          </a:p>
        </p:txBody>
      </p:sp>
      <p:sp>
        <p:nvSpPr>
          <p:cNvPr id="372" name="Google Shape;372;p13"/>
          <p:cNvSpPr txBox="1"/>
          <p:nvPr/>
        </p:nvSpPr>
        <p:spPr>
          <a:xfrm>
            <a:off x="674742" y="7925726"/>
            <a:ext cx="3254407" cy="46072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禁止穿着暴露的衣服或带有过度淫秽、粗俗的图片或词句的衣服。</a:t>
            </a:r>
            <a:endParaRPr sz="900" dirty="0">
              <a:solidFill>
                <a:schemeClr val="dk1"/>
              </a:solidFill>
              <a:latin typeface="Arial"/>
              <a:ea typeface="Arial"/>
              <a:cs typeface="Arial"/>
              <a:sym typeface="Arial"/>
            </a:endParaRPr>
          </a:p>
        </p:txBody>
      </p:sp>
      <p:sp>
        <p:nvSpPr>
          <p:cNvPr id="373" name="Google Shape;373;p13"/>
          <p:cNvSpPr txBox="1"/>
          <p:nvPr/>
        </p:nvSpPr>
        <p:spPr>
          <a:xfrm>
            <a:off x="4068871" y="5391582"/>
            <a:ext cx="27642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H.</a:t>
            </a:r>
            <a:r>
              <a:rPr lang="zh-CN" altLang="en-US" sz="1100" b="1" dirty="0">
                <a:solidFill>
                  <a:schemeClr val="dk1"/>
                </a:solidFill>
              </a:rPr>
              <a:t>照片</a:t>
            </a:r>
            <a:r>
              <a:rPr lang="zh-CN" altLang="en-US" sz="1100" b="1" dirty="0">
                <a:solidFill>
                  <a:schemeClr val="dk1"/>
                </a:solidFill>
                <a:latin typeface="Arial"/>
                <a:ea typeface="Arial"/>
                <a:cs typeface="Arial"/>
                <a:sym typeface="Arial"/>
              </a:rPr>
              <a:t>和视频拍摄</a:t>
            </a:r>
            <a:endParaRPr sz="1100" b="1" dirty="0">
              <a:solidFill>
                <a:schemeClr val="dk1"/>
              </a:solidFill>
              <a:latin typeface="Arial"/>
              <a:ea typeface="Arial"/>
              <a:cs typeface="Arial"/>
              <a:sym typeface="Arial"/>
            </a:endParaRPr>
          </a:p>
        </p:txBody>
      </p:sp>
      <p:sp>
        <p:nvSpPr>
          <p:cNvPr id="374" name="Google Shape;374;p13"/>
          <p:cNvSpPr txBox="1"/>
          <p:nvPr/>
        </p:nvSpPr>
        <p:spPr>
          <a:xfrm>
            <a:off x="4068871" y="5700192"/>
            <a:ext cx="3100200" cy="82916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照片和视频是在学校活动期间拍摄的，可用于语言学校的官方宣传材料和 </a:t>
            </a:r>
            <a:r>
              <a:rPr lang="en-US" sz="900" dirty="0">
                <a:solidFill>
                  <a:schemeClr val="dk1"/>
                </a:solidFill>
                <a:latin typeface="Arial"/>
                <a:ea typeface="Arial"/>
                <a:cs typeface="Arial"/>
                <a:sym typeface="Arial"/>
              </a:rPr>
              <a:t>SNS </a:t>
            </a:r>
            <a:r>
              <a:rPr lang="zh-CN" altLang="en-US" sz="900" dirty="0">
                <a:solidFill>
                  <a:schemeClr val="dk1"/>
                </a:solidFill>
              </a:rPr>
              <a:t>渠道输出</a:t>
            </a:r>
            <a:r>
              <a:rPr lang="zh-CN" altLang="en-US" sz="900" dirty="0">
                <a:solidFill>
                  <a:schemeClr val="dk1"/>
                </a:solidFill>
                <a:latin typeface="Arial"/>
                <a:ea typeface="Arial"/>
                <a:cs typeface="Arial"/>
                <a:sym typeface="Arial"/>
              </a:rPr>
              <a:t>。</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如需删除已上传的照片和视频，必须在一周内向学院提出申请处理。</a:t>
            </a:r>
            <a:endParaRPr sz="900" dirty="0">
              <a:solidFill>
                <a:schemeClr val="dk1"/>
              </a:solidFill>
              <a:latin typeface="Arial"/>
              <a:ea typeface="Arial"/>
              <a:cs typeface="Arial"/>
              <a:sym typeface="Arial"/>
            </a:endParaRPr>
          </a:p>
        </p:txBody>
      </p:sp>
      <p:sp>
        <p:nvSpPr>
          <p:cNvPr id="375" name="Google Shape;375;p13"/>
          <p:cNvSpPr txBox="1"/>
          <p:nvPr/>
        </p:nvSpPr>
        <p:spPr>
          <a:xfrm>
            <a:off x="4068871" y="2447738"/>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F. </a:t>
            </a:r>
            <a:r>
              <a:rPr lang="en-US" sz="1100" b="1" dirty="0" err="1">
                <a:solidFill>
                  <a:schemeClr val="dk1"/>
                </a:solidFill>
              </a:rPr>
              <a:t>医院陪同</a:t>
            </a:r>
            <a:endParaRPr sz="1100" b="1" dirty="0">
              <a:solidFill>
                <a:schemeClr val="dk1"/>
              </a:solidFill>
              <a:latin typeface="Arial"/>
              <a:ea typeface="Arial"/>
              <a:cs typeface="Arial"/>
              <a:sym typeface="Arial"/>
            </a:endParaRPr>
          </a:p>
        </p:txBody>
      </p:sp>
      <p:sp>
        <p:nvSpPr>
          <p:cNvPr id="376" name="Google Shape;376;p13"/>
          <p:cNvSpPr txBox="1"/>
          <p:nvPr/>
        </p:nvSpPr>
        <p:spPr>
          <a:xfrm>
            <a:off x="4068872" y="2673263"/>
            <a:ext cx="30240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如果学校负责人陪同出入医院，交通费由学生承担。</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如果您感到不适，请立即通知学校负责人并采取适当措施。</a:t>
            </a:r>
            <a:endParaRPr sz="900" dirty="0">
              <a:solidFill>
                <a:schemeClr val="dk1"/>
              </a:solidFill>
              <a:latin typeface="Arial"/>
              <a:ea typeface="Arial"/>
              <a:cs typeface="Arial"/>
              <a:sym typeface="Arial"/>
            </a:endParaRPr>
          </a:p>
        </p:txBody>
      </p:sp>
      <p:sp>
        <p:nvSpPr>
          <p:cNvPr id="377" name="Google Shape;377;p13"/>
          <p:cNvSpPr txBox="1"/>
          <p:nvPr/>
        </p:nvSpPr>
        <p:spPr>
          <a:xfrm>
            <a:off x="4068871" y="3600995"/>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G. </a:t>
            </a:r>
            <a:r>
              <a:rPr lang="en-US" sz="1100" b="1" dirty="0" err="1">
                <a:solidFill>
                  <a:schemeClr val="dk1"/>
                </a:solidFill>
                <a:latin typeface="Arial"/>
                <a:ea typeface="Arial"/>
                <a:cs typeface="Arial"/>
                <a:sym typeface="Arial"/>
              </a:rPr>
              <a:t>贵重物品的存储</a:t>
            </a:r>
            <a:endParaRPr sz="1100" b="1" strike="sngStrike" dirty="0">
              <a:solidFill>
                <a:schemeClr val="accent4"/>
              </a:solidFill>
              <a:latin typeface="Arial"/>
              <a:ea typeface="Arial"/>
              <a:cs typeface="Arial"/>
              <a:sym typeface="Arial"/>
            </a:endParaRPr>
          </a:p>
        </p:txBody>
      </p:sp>
      <p:sp>
        <p:nvSpPr>
          <p:cNvPr id="378" name="Google Shape;378;p13"/>
          <p:cNvSpPr txBox="1"/>
          <p:nvPr/>
        </p:nvSpPr>
        <p:spPr>
          <a:xfrm>
            <a:off x="4068872" y="3821951"/>
            <a:ext cx="30240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如果您持有大量现金，可以存放在宿舍楼一楼办公室，直到毕业。</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寄存申请可在宿舍楼一楼办公室办理。</a:t>
            </a:r>
            <a:r>
              <a:rPr lang="en-US" sz="900" dirty="0">
                <a:solidFill>
                  <a:schemeClr val="dk1"/>
                </a:solidFill>
                <a:latin typeface="Arial"/>
                <a:ea typeface="Arial"/>
                <a:cs typeface="Arial"/>
                <a:sym typeface="Arial"/>
              </a:rPr>
              <a:t>. </a:t>
            </a:r>
            <a:endParaRPr dirty="0"/>
          </a:p>
        </p:txBody>
      </p:sp>
      <p:sp>
        <p:nvSpPr>
          <p:cNvPr id="379" name="Google Shape;379;p13"/>
          <p:cNvSpPr txBox="1"/>
          <p:nvPr/>
        </p:nvSpPr>
        <p:spPr>
          <a:xfrm>
            <a:off x="4255477" y="4845956"/>
            <a:ext cx="28281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1000" dirty="0">
                <a:solidFill>
                  <a:srgbClr val="F33F59"/>
                </a:solidFill>
                <a:latin typeface="Arial"/>
                <a:ea typeface="Arial"/>
                <a:cs typeface="Arial"/>
                <a:sym typeface="Arial"/>
              </a:rPr>
              <a:t>注意：其他贵重物品必须由本人管理，学院不对贵重物品的丢失负责。</a:t>
            </a:r>
            <a:endParaRPr dirty="0"/>
          </a:p>
        </p:txBody>
      </p:sp>
      <p:sp>
        <p:nvSpPr>
          <p:cNvPr id="380" name="Google Shape;380;p13"/>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381" name="Google Shape;381;p13"/>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382" name="Google Shape;382;p13"/>
          <p:cNvSpPr txBox="1"/>
          <p:nvPr/>
        </p:nvSpPr>
        <p:spPr>
          <a:xfrm>
            <a:off x="500205" y="2834518"/>
            <a:ext cx="3473918" cy="30773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与培训费用相关的退款，请咨询您的留学中介。</a:t>
            </a:r>
            <a:endParaRPr sz="1000"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4"/>
          <p:cNvSpPr txBox="1"/>
          <p:nvPr/>
        </p:nvSpPr>
        <p:spPr>
          <a:xfrm>
            <a:off x="460209" y="11105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学术政策和程序</a:t>
            </a:r>
            <a:endParaRPr dirty="0"/>
          </a:p>
        </p:txBody>
      </p:sp>
      <p:sp>
        <p:nvSpPr>
          <p:cNvPr id="389" name="Google Shape;389;p14"/>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90" name="Google Shape;390;p14"/>
          <p:cNvSpPr/>
          <p:nvPr/>
        </p:nvSpPr>
        <p:spPr>
          <a:xfrm>
            <a:off x="460208" y="1744297"/>
            <a:ext cx="3002520" cy="334771"/>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周边设施</a:t>
            </a:r>
            <a:endParaRPr dirty="0"/>
          </a:p>
        </p:txBody>
      </p:sp>
      <p:sp>
        <p:nvSpPr>
          <p:cNvPr id="391" name="Google Shape;391;p14"/>
          <p:cNvSpPr txBox="1"/>
          <p:nvPr/>
        </p:nvSpPr>
        <p:spPr>
          <a:xfrm>
            <a:off x="588487" y="2191737"/>
            <a:ext cx="378696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A. </a:t>
            </a:r>
            <a:r>
              <a:rPr lang="en-US" sz="1100" b="0" dirty="0" err="1">
                <a:solidFill>
                  <a:schemeClr val="dk1"/>
                </a:solidFill>
                <a:latin typeface="Arial"/>
                <a:ea typeface="Arial"/>
                <a:cs typeface="Arial"/>
                <a:sym typeface="Arial"/>
              </a:rPr>
              <a:t>医院</a:t>
            </a:r>
            <a:r>
              <a:rPr lang="en-US" sz="1100" b="0" dirty="0">
                <a:solidFill>
                  <a:schemeClr val="dk1"/>
                </a:solidFill>
                <a:latin typeface="Arial"/>
                <a:ea typeface="Arial"/>
                <a:cs typeface="Arial"/>
                <a:sym typeface="Arial"/>
              </a:rPr>
              <a:t> (</a:t>
            </a:r>
            <a:r>
              <a:rPr lang="en-US" sz="1100" b="0" dirty="0" err="1">
                <a:solidFill>
                  <a:schemeClr val="dk1"/>
                </a:solidFill>
                <a:latin typeface="Arial"/>
                <a:ea typeface="Arial"/>
                <a:cs typeface="Arial"/>
                <a:sym typeface="Arial"/>
              </a:rPr>
              <a:t>Nortredam</a:t>
            </a:r>
            <a:r>
              <a:rPr lang="en-US" sz="1100" b="0" dirty="0">
                <a:solidFill>
                  <a:schemeClr val="dk1"/>
                </a:solidFill>
                <a:latin typeface="Arial"/>
                <a:ea typeface="Arial"/>
                <a:cs typeface="Arial"/>
                <a:sym typeface="Arial"/>
              </a:rPr>
              <a:t> Hospital&amp; Medical Center)</a:t>
            </a:r>
            <a:endParaRPr sz="1100" b="0" dirty="0">
              <a:solidFill>
                <a:schemeClr val="dk1"/>
              </a:solidFill>
              <a:latin typeface="Arial"/>
              <a:ea typeface="Arial"/>
              <a:cs typeface="Arial"/>
              <a:sym typeface="Arial"/>
            </a:endParaRPr>
          </a:p>
        </p:txBody>
      </p:sp>
      <p:sp>
        <p:nvSpPr>
          <p:cNvPr id="392" name="Google Shape;392;p14"/>
          <p:cNvSpPr txBox="1"/>
          <p:nvPr/>
        </p:nvSpPr>
        <p:spPr>
          <a:xfrm>
            <a:off x="588488" y="2409924"/>
            <a:ext cx="6510977"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altLang="zh-CN" sz="900" dirty="0">
                <a:solidFill>
                  <a:schemeClr val="dk1"/>
                </a:solidFill>
                <a:latin typeface="Arial"/>
                <a:ea typeface="Arial"/>
                <a:cs typeface="Arial"/>
                <a:sym typeface="Arial"/>
              </a:rPr>
              <a:t>乘坐出租车5</a:t>
            </a:r>
            <a:r>
              <a:rPr lang="zh-CN" altLang="en-US" sz="900" dirty="0">
                <a:solidFill>
                  <a:schemeClr val="dk1"/>
                </a:solidFill>
                <a:latin typeface="Arial"/>
                <a:ea typeface="Arial"/>
                <a:cs typeface="Arial"/>
                <a:sym typeface="Arial"/>
              </a:rPr>
              <a:t>分钟即可到达</a:t>
            </a:r>
            <a:r>
              <a:rPr lang="en-US" sz="900" dirty="0">
                <a:solidFill>
                  <a:schemeClr val="dk1"/>
                </a:solidFill>
                <a:latin typeface="Arial"/>
                <a:ea typeface="Arial"/>
                <a:cs typeface="Arial"/>
                <a:sym typeface="Arial"/>
              </a:rPr>
              <a:t> </a:t>
            </a:r>
            <a:r>
              <a:rPr lang="en-US" sz="900" dirty="0" err="1">
                <a:solidFill>
                  <a:schemeClr val="dk1"/>
                </a:solidFill>
                <a:latin typeface="Arial"/>
                <a:ea typeface="Arial"/>
                <a:cs typeface="Arial"/>
                <a:sym typeface="Arial"/>
              </a:rPr>
              <a:t>综合性医院</a:t>
            </a:r>
            <a:r>
              <a:rPr lang="en-US" sz="900" dirty="0">
                <a:solidFill>
                  <a:schemeClr val="dk1"/>
                </a:solidFill>
                <a:latin typeface="Arial"/>
                <a:ea typeface="Arial"/>
                <a:cs typeface="Arial"/>
                <a:sym typeface="Arial"/>
              </a:rPr>
              <a:t> ‘Baguio General Hospital’.</a:t>
            </a:r>
            <a:endParaRPr dirty="0"/>
          </a:p>
        </p:txBody>
      </p:sp>
      <p:sp>
        <p:nvSpPr>
          <p:cNvPr id="393" name="Google Shape;393;p14"/>
          <p:cNvSpPr txBox="1"/>
          <p:nvPr/>
        </p:nvSpPr>
        <p:spPr>
          <a:xfrm>
            <a:off x="588488" y="2738598"/>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B. </a:t>
            </a:r>
            <a:r>
              <a:rPr lang="en-US" sz="1100" b="0" dirty="0" err="1">
                <a:solidFill>
                  <a:schemeClr val="dk1"/>
                </a:solidFill>
                <a:latin typeface="Arial"/>
                <a:ea typeface="Arial"/>
                <a:cs typeface="Arial"/>
                <a:sym typeface="Arial"/>
              </a:rPr>
              <a:t>购物中心</a:t>
            </a:r>
            <a:r>
              <a:rPr lang="en-US" sz="1100" b="0" dirty="0">
                <a:solidFill>
                  <a:schemeClr val="dk1"/>
                </a:solidFill>
                <a:latin typeface="Arial"/>
                <a:ea typeface="Arial"/>
                <a:cs typeface="Arial"/>
                <a:sym typeface="Arial"/>
              </a:rPr>
              <a:t> (SM Mall)</a:t>
            </a:r>
            <a:endParaRPr sz="1100" b="0" dirty="0">
              <a:solidFill>
                <a:schemeClr val="dk1"/>
              </a:solidFill>
              <a:latin typeface="Arial"/>
              <a:ea typeface="Arial"/>
              <a:cs typeface="Arial"/>
              <a:sym typeface="Arial"/>
            </a:endParaRPr>
          </a:p>
        </p:txBody>
      </p:sp>
      <p:sp>
        <p:nvSpPr>
          <p:cNvPr id="394" name="Google Shape;394;p14"/>
          <p:cNvSpPr txBox="1"/>
          <p:nvPr/>
        </p:nvSpPr>
        <p:spPr>
          <a:xfrm>
            <a:off x="588488" y="2956785"/>
            <a:ext cx="6510977" cy="46072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sz="900" dirty="0">
                <a:solidFill>
                  <a:schemeClr val="dk1"/>
                </a:solidFill>
                <a:latin typeface="Arial"/>
                <a:ea typeface="Arial"/>
                <a:cs typeface="Arial"/>
                <a:sym typeface="Arial"/>
              </a:rPr>
              <a:t>SM Mall </a:t>
            </a:r>
            <a:r>
              <a:rPr lang="zh-CN" altLang="en-US" sz="900" dirty="0">
                <a:solidFill>
                  <a:schemeClr val="dk1"/>
                </a:solidFill>
                <a:latin typeface="Arial"/>
                <a:ea typeface="Arial"/>
                <a:cs typeface="Arial"/>
                <a:sym typeface="Arial"/>
              </a:rPr>
              <a:t>打车约</a:t>
            </a:r>
            <a:r>
              <a:rPr lang="en-US" altLang="zh-CN" sz="900" dirty="0">
                <a:solidFill>
                  <a:schemeClr val="dk1"/>
                </a:solidFill>
                <a:latin typeface="Arial"/>
                <a:ea typeface="Arial"/>
                <a:cs typeface="Arial"/>
                <a:sym typeface="Arial"/>
              </a:rPr>
              <a:t>5</a:t>
            </a:r>
            <a:r>
              <a:rPr lang="zh-CN" altLang="en-US" sz="900" dirty="0">
                <a:solidFill>
                  <a:schemeClr val="dk1"/>
                </a:solidFill>
                <a:latin typeface="Arial"/>
                <a:ea typeface="Arial"/>
                <a:cs typeface="Arial"/>
                <a:sym typeface="Arial"/>
              </a:rPr>
              <a:t>分钟，是碧瑶市中心最大的购物中心，美食广场、超市、电影院、美容美发、美甲、电玩城、餐厅等一应俱全。</a:t>
            </a:r>
            <a:endParaRPr dirty="0"/>
          </a:p>
        </p:txBody>
      </p:sp>
      <p:sp>
        <p:nvSpPr>
          <p:cNvPr id="395" name="Google Shape;395;p14"/>
          <p:cNvSpPr txBox="1"/>
          <p:nvPr/>
        </p:nvSpPr>
        <p:spPr>
          <a:xfrm>
            <a:off x="588488" y="3405372"/>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C. </a:t>
            </a:r>
            <a:r>
              <a:rPr lang="en-US" sz="1100" b="0" dirty="0" err="1">
                <a:solidFill>
                  <a:schemeClr val="dk1"/>
                </a:solidFill>
                <a:latin typeface="Arial"/>
                <a:ea typeface="Arial"/>
                <a:cs typeface="Arial"/>
                <a:sym typeface="Arial"/>
              </a:rPr>
              <a:t>警察局</a:t>
            </a:r>
            <a:endParaRPr dirty="0"/>
          </a:p>
        </p:txBody>
      </p:sp>
      <p:sp>
        <p:nvSpPr>
          <p:cNvPr id="396" name="Google Shape;396;p14"/>
          <p:cNvSpPr txBox="1"/>
          <p:nvPr/>
        </p:nvSpPr>
        <p:spPr>
          <a:xfrm>
            <a:off x="588488" y="3623559"/>
            <a:ext cx="6510977"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sz="900" dirty="0">
                <a:solidFill>
                  <a:schemeClr val="dk1"/>
                </a:solidFill>
                <a:latin typeface="Arial"/>
                <a:ea typeface="Arial"/>
                <a:cs typeface="Arial"/>
                <a:sym typeface="Arial"/>
              </a:rPr>
              <a:t>乘坐出租车</a:t>
            </a:r>
            <a:r>
              <a:rPr lang="en-US" altLang="zh-CN" sz="900" dirty="0">
                <a:solidFill>
                  <a:schemeClr val="dk1"/>
                </a:solidFill>
                <a:latin typeface="Arial"/>
                <a:ea typeface="Arial"/>
                <a:cs typeface="Arial"/>
                <a:sym typeface="Arial"/>
              </a:rPr>
              <a:t>5</a:t>
            </a:r>
            <a:r>
              <a:rPr lang="zh-CN" altLang="en-US" sz="900" dirty="0">
                <a:solidFill>
                  <a:schemeClr val="dk1"/>
                </a:solidFill>
                <a:latin typeface="Arial"/>
                <a:ea typeface="Arial"/>
                <a:cs typeface="Arial"/>
                <a:sym typeface="Arial"/>
              </a:rPr>
              <a:t>分钟即可到达</a:t>
            </a:r>
            <a:r>
              <a:rPr lang="en-US" sz="900" dirty="0">
                <a:solidFill>
                  <a:schemeClr val="dk1"/>
                </a:solidFill>
                <a:latin typeface="Arial"/>
                <a:ea typeface="Arial"/>
                <a:cs typeface="Arial"/>
                <a:sym typeface="Arial"/>
              </a:rPr>
              <a:t>.</a:t>
            </a:r>
            <a:endParaRPr dirty="0"/>
          </a:p>
        </p:txBody>
      </p:sp>
      <p:sp>
        <p:nvSpPr>
          <p:cNvPr id="397" name="Google Shape;397;p14"/>
          <p:cNvSpPr/>
          <p:nvPr/>
        </p:nvSpPr>
        <p:spPr>
          <a:xfrm>
            <a:off x="466725" y="4136444"/>
            <a:ext cx="3121025" cy="329576"/>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dirty="0">
                <a:solidFill>
                  <a:schemeClr val="lt1"/>
                </a:solidFill>
                <a:latin typeface="Arial"/>
                <a:ea typeface="Arial"/>
                <a:cs typeface="Arial"/>
                <a:sym typeface="Arial"/>
              </a:rPr>
              <a:t>9. </a:t>
            </a:r>
            <a:r>
              <a:rPr lang="en-US" sz="1350" dirty="0" err="1">
                <a:solidFill>
                  <a:schemeClr val="lt1"/>
                </a:solidFill>
                <a:latin typeface="Arial"/>
                <a:ea typeface="Arial"/>
                <a:cs typeface="Arial"/>
                <a:sym typeface="Arial"/>
              </a:rPr>
              <a:t>前往</a:t>
            </a:r>
            <a:r>
              <a:rPr lang="en-US" altLang="zh-CN" sz="1400" dirty="0">
                <a:solidFill>
                  <a:schemeClr val="dk1"/>
                </a:solidFill>
                <a:latin typeface="Arial"/>
                <a:ea typeface="Arial"/>
                <a:cs typeface="Arial"/>
                <a:sym typeface="Arial"/>
              </a:rPr>
              <a:t> </a:t>
            </a:r>
            <a:r>
              <a:rPr lang="en-US" altLang="zh-CN" sz="1350" dirty="0">
                <a:solidFill>
                  <a:schemeClr val="lt1"/>
                </a:solidFill>
              </a:rPr>
              <a:t>BECI SPARTA</a:t>
            </a:r>
            <a:r>
              <a:rPr lang="zh-CN" altLang="en-US" sz="1350" dirty="0">
                <a:solidFill>
                  <a:schemeClr val="lt1"/>
                </a:solidFill>
              </a:rPr>
              <a:t> </a:t>
            </a:r>
            <a:r>
              <a:rPr lang="en-US" altLang="zh-CN" sz="1350" dirty="0">
                <a:solidFill>
                  <a:schemeClr val="lt1"/>
                </a:solidFill>
              </a:rPr>
              <a:t>CAMPUS</a:t>
            </a:r>
            <a:endParaRPr sz="1350" dirty="0">
              <a:solidFill>
                <a:schemeClr val="lt1"/>
              </a:solidFill>
            </a:endParaRPr>
          </a:p>
        </p:txBody>
      </p:sp>
      <p:sp>
        <p:nvSpPr>
          <p:cNvPr id="398" name="Google Shape;398;p14"/>
          <p:cNvSpPr txBox="1"/>
          <p:nvPr/>
        </p:nvSpPr>
        <p:spPr>
          <a:xfrm>
            <a:off x="506721" y="4588586"/>
            <a:ext cx="6592746"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告诉</a:t>
            </a:r>
            <a:r>
              <a:rPr lang="zh-CN" altLang="en-US" sz="1000" dirty="0">
                <a:solidFill>
                  <a:schemeClr val="dk1"/>
                </a:solidFill>
                <a:latin typeface="Arial"/>
                <a:ea typeface="Arial"/>
                <a:cs typeface="Arial"/>
                <a:sym typeface="Arial"/>
              </a:rPr>
              <a:t>出租车司机说“</a:t>
            </a:r>
            <a:r>
              <a:rPr lang="en-US" altLang="zh-CN" sz="1000" dirty="0">
                <a:solidFill>
                  <a:schemeClr val="dk1"/>
                </a:solidFill>
                <a:latin typeface="Arial"/>
                <a:ea typeface="Arial"/>
                <a:cs typeface="Arial"/>
                <a:sym typeface="Arial"/>
              </a:rPr>
              <a:t>37 </a:t>
            </a:r>
            <a:r>
              <a:rPr lang="en-US" sz="1000" dirty="0" err="1">
                <a:solidFill>
                  <a:schemeClr val="dk1"/>
                </a:solidFill>
                <a:latin typeface="Arial"/>
                <a:ea typeface="Arial"/>
                <a:cs typeface="Arial"/>
                <a:sym typeface="Arial"/>
              </a:rPr>
              <a:t>Yangco</a:t>
            </a:r>
            <a:r>
              <a:rPr lang="en-US" sz="1000" dirty="0">
                <a:solidFill>
                  <a:schemeClr val="dk1"/>
                </a:solidFill>
                <a:latin typeface="Arial"/>
                <a:ea typeface="Arial"/>
                <a:cs typeface="Arial"/>
                <a:sym typeface="Arial"/>
              </a:rPr>
              <a:t> Road </a:t>
            </a:r>
            <a:r>
              <a:rPr lang="en-US" sz="1000" dirty="0" err="1">
                <a:solidFill>
                  <a:schemeClr val="dk1"/>
                </a:solidFill>
                <a:latin typeface="Arial"/>
                <a:ea typeface="Arial"/>
                <a:cs typeface="Arial"/>
                <a:sym typeface="Arial"/>
              </a:rPr>
              <a:t>please”即可到达BECI</a:t>
            </a:r>
            <a:r>
              <a:rPr lang="en-US" sz="1000" dirty="0">
                <a:solidFill>
                  <a:schemeClr val="dk1"/>
                </a:solidFill>
                <a:latin typeface="Arial"/>
                <a:ea typeface="Arial"/>
                <a:cs typeface="Arial"/>
                <a:sym typeface="Arial"/>
              </a:rPr>
              <a:t> SPARTA CAMPUS</a:t>
            </a:r>
            <a:r>
              <a:rPr lang="zh-CN" altLang="en-US" sz="1000" dirty="0">
                <a:solidFill>
                  <a:schemeClr val="dk1"/>
                </a:solidFill>
                <a:latin typeface="Arial"/>
                <a:ea typeface="Arial"/>
                <a:cs typeface="Arial"/>
                <a:sym typeface="Arial"/>
              </a:rPr>
              <a:t>附近。 （见下图）</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走</a:t>
            </a:r>
            <a:r>
              <a:rPr lang="zh-CN" altLang="en-US" sz="1000" dirty="0">
                <a:solidFill>
                  <a:schemeClr val="dk1"/>
                </a:solidFill>
                <a:latin typeface="Arial"/>
                <a:ea typeface="Arial"/>
                <a:cs typeface="Arial"/>
                <a:sym typeface="Arial"/>
              </a:rPr>
              <a:t>地图左侧的道路时 </a:t>
            </a:r>
            <a:r>
              <a:rPr lang="en-US" altLang="zh-CN" sz="1000" dirty="0">
                <a:solidFill>
                  <a:schemeClr val="dk1"/>
                </a:solidFill>
                <a:latin typeface="Arial"/>
                <a:ea typeface="Arial"/>
                <a:cs typeface="Arial"/>
                <a:sym typeface="Arial"/>
              </a:rPr>
              <a:t>- </a:t>
            </a:r>
            <a:r>
              <a:rPr lang="zh-CN" altLang="en-US" sz="1000" dirty="0">
                <a:solidFill>
                  <a:schemeClr val="dk1"/>
                </a:solidFill>
                <a:latin typeface="Arial"/>
                <a:ea typeface="Arial"/>
                <a:cs typeface="Arial"/>
                <a:sym typeface="Arial"/>
              </a:rPr>
              <a:t>经过 </a:t>
            </a:r>
            <a:r>
              <a:rPr lang="en-US" sz="1000" dirty="0">
                <a:solidFill>
                  <a:schemeClr val="dk1"/>
                </a:solidFill>
                <a:latin typeface="Arial"/>
                <a:ea typeface="Arial"/>
                <a:cs typeface="Arial"/>
                <a:sym typeface="Arial"/>
              </a:rPr>
              <a:t>The Pine Ridge and Terrace condo </a:t>
            </a:r>
            <a:r>
              <a:rPr lang="zh-CN" altLang="en-US" sz="1000" dirty="0">
                <a:solidFill>
                  <a:schemeClr val="dk1"/>
                </a:solidFill>
                <a:latin typeface="Arial"/>
                <a:ea typeface="Arial"/>
                <a:cs typeface="Arial"/>
                <a:sym typeface="Arial"/>
              </a:rPr>
              <a:t>并沿路行驶约 </a:t>
            </a:r>
            <a:r>
              <a:rPr lang="en-US" altLang="zh-CN" sz="1000" dirty="0">
                <a:solidFill>
                  <a:schemeClr val="dk1"/>
                </a:solidFill>
                <a:latin typeface="Arial"/>
                <a:ea typeface="Arial"/>
                <a:cs typeface="Arial"/>
                <a:sym typeface="Arial"/>
              </a:rPr>
              <a:t>400 </a:t>
            </a:r>
            <a:r>
              <a:rPr lang="zh-CN" altLang="en-US" sz="1000" dirty="0">
                <a:solidFill>
                  <a:schemeClr val="dk1"/>
                </a:solidFill>
                <a:latin typeface="Arial"/>
                <a:ea typeface="Arial"/>
                <a:cs typeface="Arial"/>
                <a:sym typeface="Arial"/>
              </a:rPr>
              <a:t>米，然后右转（上坡路） </a:t>
            </a:r>
            <a:endParaRPr lang="en-US" altLang="zh-CN" sz="1000" dirty="0">
              <a:solidFill>
                <a:schemeClr val="dk1"/>
              </a:solidFill>
              <a:latin typeface="Arial"/>
              <a:ea typeface="Arial"/>
              <a:cs typeface="Arial"/>
              <a:sym typeface="Arial"/>
            </a:endParaRP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走</a:t>
            </a:r>
            <a:r>
              <a:rPr lang="zh-CN" altLang="en-US" sz="1000" dirty="0">
                <a:solidFill>
                  <a:schemeClr val="dk1"/>
                </a:solidFill>
                <a:latin typeface="Arial"/>
                <a:ea typeface="Arial"/>
                <a:cs typeface="Arial"/>
                <a:sym typeface="Arial"/>
              </a:rPr>
              <a:t>地图右侧的道路时 </a:t>
            </a:r>
            <a:r>
              <a:rPr lang="en-US" altLang="zh-CN" sz="1000" dirty="0">
                <a:solidFill>
                  <a:schemeClr val="dk1"/>
                </a:solidFill>
                <a:latin typeface="Arial"/>
                <a:ea typeface="Arial"/>
                <a:cs typeface="Arial"/>
                <a:sym typeface="Arial"/>
              </a:rPr>
              <a:t>- </a:t>
            </a:r>
            <a:r>
              <a:rPr lang="zh-CN" altLang="en-US" sz="1000" dirty="0">
                <a:solidFill>
                  <a:schemeClr val="dk1"/>
                </a:solidFill>
                <a:latin typeface="Arial"/>
                <a:ea typeface="Arial"/>
                <a:cs typeface="Arial"/>
                <a:sym typeface="Arial"/>
              </a:rPr>
              <a:t>通过</a:t>
            </a:r>
            <a:r>
              <a:rPr lang="en-US" altLang="zh-CN" sz="1000" dirty="0">
                <a:solidFill>
                  <a:schemeClr val="dk1"/>
                </a:solidFill>
                <a:latin typeface="Arial"/>
                <a:ea typeface="Arial"/>
                <a:cs typeface="Arial"/>
                <a:sym typeface="Arial"/>
              </a:rPr>
              <a:t>Brent</a:t>
            </a:r>
            <a:r>
              <a:rPr lang="zh-CN" altLang="en-US" sz="1000" dirty="0">
                <a:solidFill>
                  <a:schemeClr val="dk1"/>
                </a:solidFill>
                <a:latin typeface="Arial"/>
                <a:ea typeface="Arial"/>
                <a:cs typeface="Arial"/>
                <a:sym typeface="Arial"/>
              </a:rPr>
              <a:t> </a:t>
            </a:r>
            <a:r>
              <a:rPr lang="en-US" altLang="zh-CN" sz="1000" dirty="0">
                <a:solidFill>
                  <a:schemeClr val="dk1"/>
                </a:solidFill>
                <a:latin typeface="Arial"/>
                <a:ea typeface="Arial"/>
                <a:cs typeface="Arial"/>
                <a:sym typeface="Arial"/>
              </a:rPr>
              <a:t>International</a:t>
            </a:r>
            <a:r>
              <a:rPr lang="zh-CN" altLang="en-US" sz="1000" dirty="0">
                <a:solidFill>
                  <a:schemeClr val="dk1"/>
                </a:solidFill>
                <a:latin typeface="Arial"/>
                <a:ea typeface="Arial"/>
                <a:cs typeface="Arial"/>
                <a:sym typeface="Arial"/>
              </a:rPr>
              <a:t> </a:t>
            </a:r>
            <a:r>
              <a:rPr lang="en-US" altLang="zh-CN" sz="1000" dirty="0">
                <a:solidFill>
                  <a:schemeClr val="dk1"/>
                </a:solidFill>
                <a:latin typeface="Arial"/>
                <a:ea typeface="Arial"/>
                <a:cs typeface="Arial"/>
                <a:sym typeface="Arial"/>
              </a:rPr>
              <a:t>School</a:t>
            </a:r>
            <a:r>
              <a:rPr lang="zh-CN" altLang="en-US" sz="1000" dirty="0">
                <a:solidFill>
                  <a:schemeClr val="dk1"/>
                </a:solidFill>
                <a:latin typeface="Arial"/>
                <a:ea typeface="Arial"/>
                <a:cs typeface="Arial"/>
                <a:sym typeface="Arial"/>
              </a:rPr>
              <a:t> </a:t>
            </a:r>
            <a:r>
              <a:rPr lang="en-US" altLang="zh-CN" sz="1000" dirty="0">
                <a:solidFill>
                  <a:schemeClr val="dk1"/>
                </a:solidFill>
                <a:latin typeface="Arial"/>
                <a:ea typeface="Arial"/>
                <a:cs typeface="Arial"/>
                <a:sym typeface="Arial"/>
              </a:rPr>
              <a:t>Baguio</a:t>
            </a:r>
            <a:r>
              <a:rPr lang="zh-CN" altLang="en-US" sz="1000" dirty="0">
                <a:solidFill>
                  <a:schemeClr val="dk1"/>
                </a:solidFill>
                <a:latin typeface="Arial"/>
                <a:ea typeface="Arial"/>
                <a:cs typeface="Arial"/>
                <a:sym typeface="Arial"/>
              </a:rPr>
              <a:t>，沿着下坡路即可到达。您可以使用 </a:t>
            </a:r>
            <a:r>
              <a:rPr lang="en-US" sz="1000" dirty="0">
                <a:solidFill>
                  <a:schemeClr val="dk1"/>
                </a:solidFill>
                <a:latin typeface="Arial"/>
                <a:ea typeface="Arial"/>
                <a:cs typeface="Arial"/>
                <a:sym typeface="Arial"/>
              </a:rPr>
              <a:t>GRAB APP</a:t>
            </a:r>
            <a:r>
              <a:rPr lang="zh-CN" altLang="en-US" sz="1000" dirty="0">
                <a:solidFill>
                  <a:schemeClr val="dk1"/>
                </a:solidFill>
                <a:latin typeface="Arial"/>
                <a:ea typeface="Arial"/>
                <a:cs typeface="Arial"/>
                <a:sym typeface="Arial"/>
              </a:rPr>
              <a:t>。</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如果您在学院周围拍照留底，在紧急情况下很容易掌握自己的定位。</a:t>
            </a:r>
            <a:endParaRPr dirty="0"/>
          </a:p>
        </p:txBody>
      </p:sp>
      <p:sp>
        <p:nvSpPr>
          <p:cNvPr id="399" name="Google Shape;399;p14"/>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400" name="Google Shape;400;p14"/>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pic>
        <p:nvPicPr>
          <p:cNvPr id="401" name="Google Shape;401;p14"/>
          <p:cNvPicPr preferRelativeResize="0"/>
          <p:nvPr/>
        </p:nvPicPr>
        <p:blipFill rotWithShape="1">
          <a:blip r:embed="rId3">
            <a:alphaModFix/>
          </a:blip>
          <a:srcRect/>
          <a:stretch/>
        </p:blipFill>
        <p:spPr>
          <a:xfrm>
            <a:off x="734544" y="6100282"/>
            <a:ext cx="6103620" cy="34623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5"/>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408" name="Google Shape;408;p15"/>
          <p:cNvSpPr/>
          <p:nvPr/>
        </p:nvSpPr>
        <p:spPr>
          <a:xfrm>
            <a:off x="466725" y="1333491"/>
            <a:ext cx="6217500" cy="7483524"/>
          </a:xfrm>
          <a:prstGeom prst="rect">
            <a:avLst/>
          </a:prstGeom>
          <a:noFill/>
          <a:ln>
            <a:noFill/>
          </a:ln>
        </p:spPr>
        <p:txBody>
          <a:bodyPr spcFirstLastPara="1" wrap="square" lIns="0" tIns="0" rIns="0" bIns="0" anchor="t" anchorCtr="0">
            <a:spAutoFit/>
          </a:bodyPr>
          <a:lstStyle/>
          <a:p>
            <a:pPr marL="0" marR="0" lvl="0" indent="0" algn="l" rtl="0">
              <a:lnSpc>
                <a:spcPct val="161904"/>
              </a:lnSpc>
              <a:spcBef>
                <a:spcPts val="0"/>
              </a:spcBef>
              <a:spcAft>
                <a:spcPts val="0"/>
              </a:spcAft>
              <a:buNone/>
            </a:pPr>
            <a:endParaRPr sz="1050" dirty="0">
              <a:solidFill>
                <a:schemeClr val="dk1"/>
              </a:solidFill>
              <a:latin typeface="Arial"/>
              <a:ea typeface="Arial"/>
              <a:cs typeface="Arial"/>
              <a:sym typeface="Arial"/>
            </a:endParaRPr>
          </a:p>
          <a:p>
            <a:pPr marL="0" marR="0" lvl="0" indent="0" algn="l" rtl="0">
              <a:lnSpc>
                <a:spcPct val="161904"/>
              </a:lnSpc>
              <a:spcBef>
                <a:spcPts val="0"/>
              </a:spcBef>
              <a:spcAft>
                <a:spcPts val="0"/>
              </a:spcAft>
              <a:buNone/>
            </a:pPr>
            <a:r>
              <a:rPr lang="en-US" sz="950" dirty="0">
                <a:solidFill>
                  <a:schemeClr val="dk1"/>
                </a:solidFill>
                <a:latin typeface="Arial"/>
                <a:ea typeface="Arial"/>
                <a:cs typeface="Arial"/>
                <a:sym typeface="Arial"/>
              </a:rPr>
              <a:t>[</a:t>
            </a:r>
            <a:r>
              <a:rPr lang="en-US" sz="950" dirty="0" err="1">
                <a:solidFill>
                  <a:schemeClr val="dk1"/>
                </a:solidFill>
                <a:latin typeface="Arial"/>
                <a:ea typeface="Arial"/>
                <a:cs typeface="Arial"/>
                <a:sym typeface="Arial"/>
              </a:rPr>
              <a:t>与日常生活相关</a:t>
            </a:r>
            <a:r>
              <a:rPr lang="en-US" sz="950" dirty="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菲律宾经常有一些地方不准备零钱。 （一般是小餐馆和超市、出租车、吉普尼）因此，建议随身携带小额的现金（硬币、</a:t>
            </a:r>
            <a:r>
              <a:rPr lang="en-US" altLang="zh-CN" sz="800" dirty="0">
                <a:solidFill>
                  <a:schemeClr val="dk1"/>
                </a:solidFill>
                <a:latin typeface="Arial"/>
                <a:ea typeface="Arial"/>
                <a:cs typeface="Arial"/>
                <a:sym typeface="Arial"/>
              </a:rPr>
              <a:t>20</a:t>
            </a:r>
            <a:r>
              <a:rPr lang="zh-CN" altLang="en-US" sz="800" dirty="0">
                <a:solidFill>
                  <a:schemeClr val="dk1"/>
                </a:solidFill>
                <a:latin typeface="Arial"/>
                <a:ea typeface="Arial"/>
                <a:cs typeface="Arial"/>
                <a:sym typeface="Arial"/>
              </a:rPr>
              <a:t>、</a:t>
            </a:r>
            <a:r>
              <a:rPr lang="en-US" altLang="zh-CN" sz="800" dirty="0">
                <a:solidFill>
                  <a:schemeClr val="dk1"/>
                </a:solidFill>
                <a:latin typeface="Arial"/>
                <a:ea typeface="Arial"/>
                <a:cs typeface="Arial"/>
                <a:sym typeface="Arial"/>
              </a:rPr>
              <a:t>50</a:t>
            </a:r>
            <a:r>
              <a:rPr lang="zh-CN" altLang="en-US" sz="800" dirty="0">
                <a:solidFill>
                  <a:schemeClr val="dk1"/>
                </a:solidFill>
                <a:latin typeface="Arial"/>
                <a:ea typeface="Arial"/>
                <a:cs typeface="Arial"/>
                <a:sym typeface="Arial"/>
              </a:rPr>
              <a:t>比索）。</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如果您需要换钱，为了安全起见，请尽量在</a:t>
            </a:r>
            <a:r>
              <a:rPr lang="en-US" sz="800" dirty="0" err="1">
                <a:solidFill>
                  <a:schemeClr val="dk1"/>
                </a:solidFill>
                <a:latin typeface="Arial"/>
                <a:ea typeface="Arial"/>
                <a:cs typeface="Arial"/>
                <a:sym typeface="Arial"/>
              </a:rPr>
              <a:t>SM商场</a:t>
            </a:r>
            <a:r>
              <a:rPr lang="zh-CN" altLang="en-US" sz="800" dirty="0">
                <a:solidFill>
                  <a:schemeClr val="dk1"/>
                </a:solidFill>
                <a:latin typeface="Arial"/>
                <a:ea typeface="Arial"/>
                <a:cs typeface="Arial"/>
                <a:sym typeface="Arial"/>
              </a:rPr>
              <a:t>等大型购物中心进行。</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也请在 </a:t>
            </a:r>
            <a:r>
              <a:rPr lang="en-US" sz="800" dirty="0">
                <a:solidFill>
                  <a:schemeClr val="dk1"/>
                </a:solidFill>
                <a:latin typeface="Arial"/>
                <a:ea typeface="Arial"/>
                <a:cs typeface="Arial"/>
                <a:sym typeface="Arial"/>
              </a:rPr>
              <a:t>SM </a:t>
            </a:r>
            <a:r>
              <a:rPr lang="zh-CN" altLang="en-US" sz="800" dirty="0">
                <a:solidFill>
                  <a:schemeClr val="dk1"/>
                </a:solidFill>
                <a:latin typeface="Arial"/>
                <a:ea typeface="Arial"/>
                <a:cs typeface="Arial"/>
                <a:sym typeface="Arial"/>
              </a:rPr>
              <a:t>购物中心等大型购物中心或有保安的地方使用 </a:t>
            </a:r>
            <a:r>
              <a:rPr lang="en-US" sz="800" dirty="0">
                <a:solidFill>
                  <a:schemeClr val="dk1"/>
                </a:solidFill>
                <a:latin typeface="Arial"/>
                <a:ea typeface="Arial"/>
                <a:cs typeface="Arial"/>
                <a:sym typeface="Arial"/>
              </a:rPr>
              <a:t>ATM </a:t>
            </a:r>
            <a:r>
              <a:rPr lang="zh-CN" altLang="en-US" sz="800" dirty="0">
                <a:solidFill>
                  <a:schemeClr val="dk1"/>
                </a:solidFill>
                <a:latin typeface="Arial"/>
                <a:ea typeface="Arial"/>
                <a:cs typeface="Arial"/>
                <a:sym typeface="Arial"/>
              </a:rPr>
              <a:t>机。不要给在街上乞讨的孩子钱。 （周围的孩子会蜂拥过来</a:t>
            </a:r>
            <a:r>
              <a:rPr lang="zh-CN" altLang="en-US" sz="800" dirty="0">
                <a:solidFill>
                  <a:schemeClr val="dk1"/>
                </a:solidFill>
              </a:rPr>
              <a:t>要</a:t>
            </a:r>
            <a:r>
              <a:rPr lang="zh-CN" altLang="en-US" sz="800" dirty="0">
                <a:solidFill>
                  <a:schemeClr val="dk1"/>
                </a:solidFill>
                <a:latin typeface="Arial"/>
                <a:ea typeface="Arial"/>
                <a:cs typeface="Arial"/>
                <a:sym typeface="Arial"/>
              </a:rPr>
              <a:t>。）</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小心贵重物品的丢失（扒手等），将包包和其他行李放在面前。</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如果您被劫匪袭击，不要跟随他们，交付他们要的物品后立即离开。外出时请只携带必要的金额。 （不可携带信用卡和大量现金）</a:t>
            </a:r>
            <a:endParaRPr sz="80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建议深夜不要独自外出，多人结伴同行。</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尽量避免佩戴昂贵的配饰。</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在公共场所时刻注意手机和钱包的丢失。</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请不要戴上耳机，注意不要边走边看手机。</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建议您适量饮酒，以免醉酒。</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我们建议您不要去酒吧俱乐部。</a:t>
            </a:r>
            <a:endParaRPr lang="en-US" altLang="zh-CN" sz="80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在没有证据的情况下怀疑菲律宾人并报警是非常危险的。</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乘坐吉普尼时，请注意丢失财物，保管好自己的物品。</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请避免借入或借出钱财。 （包括学院的工作人员、朋友和陌生人）</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街头食品会对健康产生负面影响。</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上下出租车或离开餐馆或咖啡馆时，请务必仔细检查您是否遗落了手机和钱包。</a:t>
            </a:r>
            <a:endParaRPr lang="en-US" altLang="zh-CN" sz="80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乘坐出租车时不要忘记索要发票。 （丢失财物时的联系方式）</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rPr>
              <a:t>当你暂时离开</a:t>
            </a:r>
            <a:r>
              <a:rPr lang="zh-CN" altLang="en-US" sz="800" dirty="0">
                <a:solidFill>
                  <a:schemeClr val="dk1"/>
                </a:solidFill>
                <a:latin typeface="Arial"/>
                <a:ea typeface="Arial"/>
                <a:cs typeface="Arial"/>
                <a:sym typeface="Arial"/>
              </a:rPr>
              <a:t>餐厅和咖啡厅时，请勿将手机或钱包留在桌子上，以免丢失。</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请勿接触猫狗等流浪动物。有感染疾病的风险。</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最好提前熟知医院的位置和电话，以备不时之需。</a:t>
            </a:r>
            <a:endParaRPr sz="900" dirty="0">
              <a:solidFill>
                <a:schemeClr val="dk1"/>
              </a:solidFill>
              <a:latin typeface="Arial"/>
              <a:ea typeface="Arial"/>
              <a:cs typeface="Arial"/>
              <a:sym typeface="Arial"/>
            </a:endParaRPr>
          </a:p>
          <a:p>
            <a:pPr marL="0" marR="0" lvl="0" indent="0" algn="l" rtl="0">
              <a:lnSpc>
                <a:spcPct val="161904"/>
              </a:lnSpc>
              <a:spcBef>
                <a:spcPts val="0"/>
              </a:spcBef>
              <a:spcAft>
                <a:spcPts val="0"/>
              </a:spcAft>
              <a:buNone/>
            </a:pPr>
            <a:r>
              <a:rPr lang="en-US" sz="950" dirty="0">
                <a:solidFill>
                  <a:schemeClr val="dk1"/>
                </a:solidFill>
                <a:latin typeface="Arial"/>
                <a:ea typeface="Arial"/>
                <a:cs typeface="Arial"/>
                <a:sym typeface="Arial"/>
              </a:rPr>
              <a:t>[</a:t>
            </a:r>
            <a:r>
              <a:rPr lang="en-US" sz="950" dirty="0" err="1">
                <a:solidFill>
                  <a:schemeClr val="dk1"/>
                </a:solidFill>
                <a:latin typeface="Arial"/>
                <a:ea typeface="Arial"/>
                <a:cs typeface="Arial"/>
                <a:sym typeface="Arial"/>
              </a:rPr>
              <a:t>与旅行和外出相关</a:t>
            </a:r>
            <a:r>
              <a:rPr lang="en-US" sz="950" dirty="0">
                <a:solidFill>
                  <a:schemeClr val="dk1"/>
                </a:solidFill>
                <a:latin typeface="Arial"/>
                <a:ea typeface="Arial"/>
                <a:cs typeface="Arial"/>
                <a:sym typeface="Arial"/>
              </a:rPr>
              <a:t>]</a:t>
            </a:r>
            <a:endParaRPr sz="95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如果您要去旅行，我们建议您提前预订。特别是在菲律宾节假日期间，如果不提前预订，可能很难使用度假村和酒店等住宿设施。另外，如果提前申请了冲浪、跳岛游等活动，请先在老师或经理的帮助下确认公司是否靠谱后再进行预订。</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出行前，务必提前将</a:t>
            </a:r>
            <a:r>
              <a:rPr lang="en-US" sz="800" dirty="0">
                <a:solidFill>
                  <a:schemeClr val="dk1"/>
                </a:solidFill>
                <a:latin typeface="Arial"/>
                <a:ea typeface="Arial"/>
                <a:cs typeface="Arial"/>
                <a:sym typeface="Arial"/>
              </a:rPr>
              <a:t>BECI</a:t>
            </a:r>
            <a:r>
              <a:rPr lang="zh-CN" altLang="en-US" sz="800" dirty="0">
                <a:solidFill>
                  <a:schemeClr val="dk1"/>
                </a:solidFill>
                <a:latin typeface="Arial"/>
                <a:ea typeface="Arial"/>
                <a:cs typeface="Arial"/>
                <a:sym typeface="Arial"/>
              </a:rPr>
              <a:t>语言学校负责人的紧急联系方式保存在手机中。出现意外情况时可以提供帮助。 （*可以在菲律宾警卫室联系语言学校负责人。）</a:t>
            </a:r>
            <a:endParaRPr lang="en-US" altLang="zh-CN" sz="800" dirty="0">
              <a:solidFill>
                <a:schemeClr val="dk1"/>
              </a:solidFill>
              <a:latin typeface="Arial"/>
              <a:ea typeface="Arial"/>
              <a:cs typeface="Arial"/>
              <a:sym typeface="Arial"/>
            </a:endParaRP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如果您的旅行时间超过</a:t>
            </a:r>
            <a:r>
              <a:rPr lang="en-US" altLang="zh-CN" sz="800" dirty="0">
                <a:solidFill>
                  <a:schemeClr val="dk1"/>
                </a:solidFill>
                <a:latin typeface="Arial"/>
                <a:ea typeface="Arial"/>
                <a:cs typeface="Arial"/>
                <a:sym typeface="Arial"/>
              </a:rPr>
              <a:t>3</a:t>
            </a:r>
            <a:r>
              <a:rPr lang="zh-CN" altLang="en-US" sz="800" dirty="0">
                <a:solidFill>
                  <a:schemeClr val="dk1"/>
                </a:solidFill>
                <a:latin typeface="Arial"/>
                <a:ea typeface="Arial"/>
                <a:cs typeface="Arial"/>
                <a:sym typeface="Arial"/>
              </a:rPr>
              <a:t>天，请自备感冒药、消化药等药品。</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出行时注意安全。</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每周四下午 </a:t>
            </a:r>
            <a:r>
              <a:rPr lang="en-US" altLang="zh-CN" sz="800" dirty="0">
                <a:solidFill>
                  <a:schemeClr val="dk1"/>
                </a:solidFill>
                <a:latin typeface="Arial"/>
                <a:ea typeface="Arial"/>
                <a:cs typeface="Arial"/>
                <a:sym typeface="Arial"/>
              </a:rPr>
              <a:t>4 </a:t>
            </a:r>
            <a:r>
              <a:rPr lang="zh-CN" altLang="en-US" sz="800" dirty="0">
                <a:solidFill>
                  <a:schemeClr val="dk1"/>
                </a:solidFill>
                <a:latin typeface="Arial"/>
                <a:ea typeface="Arial"/>
                <a:cs typeface="Arial"/>
                <a:sym typeface="Arial"/>
              </a:rPr>
              <a:t>点前接受旅行和外宿申请。如果您计划在周末旅行或外宿，请在此之前填写并提交表格。</a:t>
            </a:r>
          </a:p>
          <a:p>
            <a:pPr marL="228600" marR="0" lvl="0" indent="-222250" algn="l" rtl="0">
              <a:lnSpc>
                <a:spcPct val="188888"/>
              </a:lnSpc>
              <a:spcBef>
                <a:spcPts val="0"/>
              </a:spcBef>
              <a:spcAft>
                <a:spcPts val="0"/>
              </a:spcAft>
              <a:buClr>
                <a:schemeClr val="dk1"/>
              </a:buClr>
              <a:buSzPts val="800"/>
              <a:buFont typeface="Calibri"/>
              <a:buAutoNum type="arabicPeriod"/>
            </a:pPr>
            <a:r>
              <a:rPr lang="zh-CN" altLang="en-US" sz="800" dirty="0">
                <a:solidFill>
                  <a:schemeClr val="dk1"/>
                </a:solidFill>
                <a:latin typeface="Arial"/>
                <a:ea typeface="Arial"/>
                <a:cs typeface="Arial"/>
                <a:sym typeface="Arial"/>
              </a:rPr>
              <a:t>长途旅行请仔细核对到达时间、目的地、交通方式等详细信息。</a:t>
            </a:r>
            <a:endParaRPr sz="900" dirty="0">
              <a:solidFill>
                <a:schemeClr val="dk1"/>
              </a:solidFill>
              <a:latin typeface="Arial"/>
              <a:ea typeface="Arial"/>
              <a:cs typeface="Arial"/>
              <a:sym typeface="Arial"/>
            </a:endParaRPr>
          </a:p>
        </p:txBody>
      </p:sp>
      <p:sp>
        <p:nvSpPr>
          <p:cNvPr id="409" name="Google Shape;409;p15"/>
          <p:cNvSpPr txBox="1"/>
          <p:nvPr/>
        </p:nvSpPr>
        <p:spPr>
          <a:xfrm>
            <a:off x="460209" y="1110570"/>
            <a:ext cx="5548200" cy="323100"/>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安全规定</a:t>
            </a:r>
            <a:endParaRPr dirty="0"/>
          </a:p>
        </p:txBody>
      </p:sp>
      <p:sp>
        <p:nvSpPr>
          <p:cNvPr id="410" name="Google Shape;410;p15"/>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411" name="Google Shape;411;p15"/>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18" name="Google Shape;418;p16"/>
          <p:cNvSpPr/>
          <p:nvPr/>
        </p:nvSpPr>
        <p:spPr>
          <a:xfrm>
            <a:off x="420453" y="1638291"/>
            <a:ext cx="6771802" cy="3889101"/>
          </a:xfrm>
          <a:prstGeom prst="rect">
            <a:avLst/>
          </a:prstGeom>
          <a:noFill/>
          <a:ln>
            <a:noFill/>
          </a:ln>
        </p:spPr>
        <p:txBody>
          <a:bodyPr spcFirstLastPara="1" wrap="square" lIns="91425" tIns="45700" rIns="91425" bIns="45700" anchor="t" anchorCtr="0">
            <a:spAutoFit/>
          </a:bodyPr>
          <a:lstStyle/>
          <a:p>
            <a:pPr marL="0" marR="0" lvl="0" indent="0" algn="l" rtl="0">
              <a:lnSpc>
                <a:spcPct val="155555"/>
              </a:lnSpc>
              <a:spcBef>
                <a:spcPts val="0"/>
              </a:spcBef>
              <a:spcAft>
                <a:spcPts val="0"/>
              </a:spcAft>
              <a:buNone/>
            </a:pPr>
            <a:r>
              <a:rPr lang="en-US" sz="900" dirty="0">
                <a:solidFill>
                  <a:schemeClr val="dk1"/>
                </a:solidFill>
                <a:latin typeface="Arial"/>
                <a:ea typeface="Arial"/>
                <a:cs typeface="Arial"/>
                <a:sym typeface="Arial"/>
              </a:rPr>
              <a:t> </a:t>
            </a:r>
            <a:endParaRPr dirty="0"/>
          </a:p>
          <a:p>
            <a:pPr marL="0" marR="0" lvl="0" indent="0" algn="l" rtl="0">
              <a:lnSpc>
                <a:spcPct val="116666"/>
              </a:lnSpc>
              <a:spcBef>
                <a:spcPts val="0"/>
              </a:spcBef>
              <a:spcAft>
                <a:spcPts val="0"/>
              </a:spcAft>
              <a:buNone/>
            </a:pPr>
            <a:r>
              <a:rPr lang="en-US" sz="1200" dirty="0">
                <a:solidFill>
                  <a:schemeClr val="dk1"/>
                </a:solidFill>
                <a:latin typeface="Arial"/>
                <a:ea typeface="Arial"/>
                <a:cs typeface="Arial"/>
                <a:sym typeface="Arial"/>
              </a:rPr>
              <a:t> </a:t>
            </a:r>
            <a:endParaRPr dirty="0"/>
          </a:p>
          <a:p>
            <a:pPr marL="0" marR="0" lvl="0" indent="0" algn="l" rtl="0">
              <a:lnSpc>
                <a:spcPct val="116666"/>
              </a:lnSpc>
              <a:spcBef>
                <a:spcPts val="0"/>
              </a:spcBef>
              <a:spcAft>
                <a:spcPts val="0"/>
              </a:spcAft>
              <a:buNone/>
            </a:pPr>
            <a:r>
              <a:rPr lang="en-US" sz="1200" dirty="0">
                <a:solidFill>
                  <a:schemeClr val="dk1"/>
                </a:solidFill>
                <a:latin typeface="Arial"/>
                <a:ea typeface="Arial"/>
                <a:cs typeface="Arial"/>
                <a:sym typeface="Arial"/>
              </a:rPr>
              <a:t>[</a:t>
            </a:r>
            <a:r>
              <a:rPr lang="zh-CN" altLang="en-US" sz="1200" dirty="0">
                <a:solidFill>
                  <a:schemeClr val="dk1"/>
                </a:solidFill>
                <a:latin typeface="Arial"/>
                <a:ea typeface="Arial"/>
                <a:cs typeface="Arial"/>
                <a:sym typeface="Arial"/>
              </a:rPr>
              <a:t>法律相关</a:t>
            </a:r>
            <a:r>
              <a:rPr lang="en-US" sz="1200" dirty="0">
                <a:solidFill>
                  <a:schemeClr val="dk1"/>
                </a:solidFill>
                <a:latin typeface="Arial"/>
                <a:ea typeface="Arial"/>
                <a:cs typeface="Arial"/>
                <a:sym typeface="Arial"/>
              </a:rPr>
              <a:t>]</a:t>
            </a:r>
            <a:endParaRPr sz="1100" dirty="0">
              <a:solidFill>
                <a:schemeClr val="dk1"/>
              </a:solidFill>
              <a:latin typeface="Arial"/>
              <a:ea typeface="Arial"/>
              <a:cs typeface="Arial"/>
              <a:sym typeface="Arial"/>
            </a:endParaRP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菲律宾法律禁止卖淫。在</a:t>
            </a:r>
            <a:r>
              <a:rPr lang="en-US" sz="1100" dirty="0">
                <a:solidFill>
                  <a:schemeClr val="dk1"/>
                </a:solidFill>
                <a:latin typeface="Arial"/>
                <a:ea typeface="Arial"/>
                <a:cs typeface="Arial"/>
                <a:sym typeface="Arial"/>
              </a:rPr>
              <a:t>SM</a:t>
            </a:r>
            <a:r>
              <a:rPr lang="zh-CN" altLang="en-US" sz="1100" dirty="0">
                <a:solidFill>
                  <a:schemeClr val="dk1"/>
                </a:solidFill>
                <a:latin typeface="Arial"/>
                <a:ea typeface="Arial"/>
                <a:cs typeface="Arial"/>
                <a:sym typeface="Arial"/>
              </a:rPr>
              <a:t>等商场，存在员工针对男性的情况。你可能会卷入严重的犯罪，所以请时刻小心。</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不要和陌生人（包括美国人和菲律宾人）一起喝酒。</a:t>
            </a:r>
            <a:endParaRPr lang="en-US" altLang="zh-CN" sz="1100" dirty="0">
              <a:solidFill>
                <a:schemeClr val="dk1"/>
              </a:solidFill>
              <a:latin typeface="Arial"/>
              <a:ea typeface="Arial"/>
              <a:cs typeface="Arial"/>
              <a:sym typeface="Arial"/>
            </a:endParaRP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与出租车司机打架是很危险的行为，所以要小心不要惹上麻烦。</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法律严禁与 </a:t>
            </a:r>
            <a:r>
              <a:rPr lang="en-US" altLang="zh-CN" sz="1100" dirty="0">
                <a:solidFill>
                  <a:schemeClr val="dk1"/>
                </a:solidFill>
                <a:latin typeface="Arial"/>
                <a:ea typeface="Arial"/>
                <a:cs typeface="Arial"/>
                <a:sym typeface="Arial"/>
              </a:rPr>
              <a:t>18 </a:t>
            </a:r>
            <a:r>
              <a:rPr lang="zh-CN" altLang="en-US" sz="1100" dirty="0">
                <a:solidFill>
                  <a:schemeClr val="dk1"/>
                </a:solidFill>
                <a:latin typeface="Arial"/>
                <a:ea typeface="Arial"/>
                <a:cs typeface="Arial"/>
                <a:sym typeface="Arial"/>
              </a:rPr>
              <a:t>岁以下的菲律宾人交往和发生性关系。如果被抓住，您将立即被逮捕，因此请小心。</a:t>
            </a:r>
            <a:endParaRPr lang="en-US" altLang="zh-CN" sz="1100" dirty="0">
              <a:solidFill>
                <a:schemeClr val="dk1"/>
              </a:solidFill>
              <a:latin typeface="Arial"/>
              <a:ea typeface="Arial"/>
              <a:cs typeface="Arial"/>
              <a:sym typeface="Arial"/>
            </a:endParaRP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法律严禁通奸。如果被抓到，马上就会被逮捕，而且要交大笔保释金才能被释放，所以要小心。</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在菲律宾，除指定吸烟区外，禁止在街道和公共场所吸烟。如果被抓到，马上就会被逮捕，而且要交大笔保释金才能被释放，所以要小心。</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在菲律宾，禁止在公共场所饮酒。请不要这样做，因为您可能会立即被捕。</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latin typeface="Arial"/>
                <a:ea typeface="Arial"/>
                <a:cs typeface="Arial"/>
                <a:sym typeface="Arial"/>
              </a:rPr>
              <a:t>对菲律宾人（包括工作人员和教师）使用辱骂性语言是非常危险的。您可能会因违反法律而受到处罚，因此请小心。</a:t>
            </a:r>
          </a:p>
          <a:p>
            <a:pPr marL="228600" marR="0" lvl="0" indent="-228600" algn="l" rtl="0">
              <a:lnSpc>
                <a:spcPct val="154545"/>
              </a:lnSpc>
              <a:spcBef>
                <a:spcPts val="0"/>
              </a:spcBef>
              <a:spcAft>
                <a:spcPts val="0"/>
              </a:spcAft>
              <a:buClr>
                <a:schemeClr val="dk1"/>
              </a:buClr>
              <a:buSzPts val="1100"/>
              <a:buFont typeface="Calibri"/>
              <a:buAutoNum type="arabicPeriod"/>
            </a:pPr>
            <a:r>
              <a:rPr lang="zh-CN" altLang="en-US" sz="1100" dirty="0">
                <a:solidFill>
                  <a:schemeClr val="dk1"/>
                </a:solidFill>
              </a:rPr>
              <a:t>携带</a:t>
            </a:r>
            <a:r>
              <a:rPr lang="zh-CN" altLang="en-US" sz="1100" dirty="0">
                <a:solidFill>
                  <a:schemeClr val="dk1"/>
                </a:solidFill>
                <a:latin typeface="Arial"/>
                <a:ea typeface="Arial"/>
                <a:cs typeface="Arial"/>
                <a:sym typeface="Arial"/>
              </a:rPr>
              <a:t>或使用毒品的话会被立即开除并遣返。 （如果被抓到，有被立即逮捕的可能，可能会有很大的危险）</a:t>
            </a:r>
            <a:endParaRPr dirty="0"/>
          </a:p>
        </p:txBody>
      </p:sp>
      <p:sp>
        <p:nvSpPr>
          <p:cNvPr id="419" name="Google Shape;419;p16"/>
          <p:cNvSpPr txBox="1"/>
          <p:nvPr/>
        </p:nvSpPr>
        <p:spPr>
          <a:xfrm>
            <a:off x="460209" y="1339170"/>
            <a:ext cx="554819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安全规定</a:t>
            </a:r>
          </a:p>
        </p:txBody>
      </p:sp>
      <p:sp>
        <p:nvSpPr>
          <p:cNvPr id="420" name="Google Shape;420;p16"/>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421" name="Google Shape;421;p16"/>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ba3f9c1568_0_0"/>
          <p:cNvSpPr txBox="1"/>
          <p:nvPr/>
        </p:nvSpPr>
        <p:spPr>
          <a:xfrm>
            <a:off x="460400" y="1339170"/>
            <a:ext cx="63756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04040"/>
              </a:buClr>
              <a:buSzPts val="1800"/>
              <a:buFont typeface="Arial"/>
              <a:buNone/>
            </a:pPr>
            <a:r>
              <a:rPr lang="en-US" sz="1800" b="0" i="0" u="none" strike="noStrike" cap="none" dirty="0">
                <a:solidFill>
                  <a:srgbClr val="404040"/>
                </a:solidFill>
                <a:latin typeface="Arial"/>
                <a:ea typeface="Arial"/>
                <a:cs typeface="Arial"/>
                <a:sym typeface="Arial"/>
              </a:rPr>
              <a:t>【</a:t>
            </a:r>
            <a:r>
              <a:rPr lang="en-US" altLang="zh-CN" sz="1800" b="0" i="0" u="none" strike="noStrike" cap="none" dirty="0">
                <a:solidFill>
                  <a:srgbClr val="404040"/>
                </a:solidFill>
                <a:latin typeface="Arial"/>
                <a:ea typeface="Arial"/>
                <a:cs typeface="Arial"/>
                <a:sym typeface="Arial"/>
              </a:rPr>
              <a:t> </a:t>
            </a:r>
            <a:r>
              <a:rPr lang="en-US" altLang="zh-CN" sz="1800" b="0" i="0" u="none" strike="noStrike" cap="none" dirty="0" err="1">
                <a:solidFill>
                  <a:srgbClr val="404040"/>
                </a:solidFill>
                <a:latin typeface="Arial"/>
                <a:ea typeface="Arial"/>
                <a:cs typeface="Arial"/>
                <a:sym typeface="Arial"/>
              </a:rPr>
              <a:t>从</a:t>
            </a:r>
            <a:r>
              <a:rPr lang="zh-CN" altLang="en-US" sz="1800" dirty="0">
                <a:solidFill>
                  <a:srgbClr val="404040"/>
                </a:solidFill>
              </a:rPr>
              <a:t>碧瑶去往马尼拉</a:t>
            </a:r>
            <a:r>
              <a:rPr lang="en-US" sz="1800" b="0" i="0" u="none" strike="noStrike" cap="none" dirty="0">
                <a:solidFill>
                  <a:srgbClr val="404040"/>
                </a:solidFill>
                <a:latin typeface="Arial"/>
                <a:ea typeface="Arial"/>
                <a:cs typeface="Arial"/>
                <a:sym typeface="Arial"/>
              </a:rPr>
              <a:t>】</a:t>
            </a:r>
            <a:r>
              <a:rPr lang="en-US" altLang="zh-CN" sz="1800" b="0" i="0" u="none" strike="noStrike" cap="none" dirty="0">
                <a:solidFill>
                  <a:srgbClr val="404040"/>
                </a:solidFill>
                <a:latin typeface="Arial"/>
                <a:ea typeface="Arial"/>
                <a:cs typeface="Arial"/>
                <a:sym typeface="Arial"/>
              </a:rPr>
              <a:t> JOYBUS</a:t>
            </a:r>
            <a:r>
              <a:rPr lang="zh-CN" altLang="en-US" sz="1800" b="0" i="0" u="none" strike="noStrike" cap="none" dirty="0">
                <a:solidFill>
                  <a:srgbClr val="404040"/>
                </a:solidFill>
                <a:latin typeface="Arial"/>
                <a:ea typeface="Arial"/>
                <a:cs typeface="Arial"/>
                <a:sym typeface="Arial"/>
              </a:rPr>
              <a:t>买票和搭乘</a:t>
            </a:r>
            <a:endParaRPr dirty="0"/>
          </a:p>
        </p:txBody>
      </p:sp>
      <p:graphicFrame>
        <p:nvGraphicFramePr>
          <p:cNvPr id="427" name="Google Shape;427;g1ba3f9c1568_0_0"/>
          <p:cNvGraphicFramePr/>
          <p:nvPr>
            <p:extLst>
              <p:ext uri="{D42A27DB-BD31-4B8C-83A1-F6EECF244321}">
                <p14:modId xmlns:p14="http://schemas.microsoft.com/office/powerpoint/2010/main" val="439810297"/>
              </p:ext>
            </p:extLst>
          </p:nvPr>
        </p:nvGraphicFramePr>
        <p:xfrm>
          <a:off x="2513129" y="5050232"/>
          <a:ext cx="3251100" cy="576525"/>
        </p:xfrm>
        <a:graphic>
          <a:graphicData uri="http://schemas.openxmlformats.org/drawingml/2006/table">
            <a:tbl>
              <a:tblPr firstRow="1" bandRow="1">
                <a:noFill/>
                <a:tableStyleId>{928A689A-A18A-4F9A-9AD3-4B9711301AEF}</a:tableStyleId>
              </a:tblPr>
              <a:tblGrid>
                <a:gridCol w="745800">
                  <a:extLst>
                    <a:ext uri="{9D8B030D-6E8A-4147-A177-3AD203B41FA5}">
                      <a16:colId xmlns:a16="http://schemas.microsoft.com/office/drawing/2014/main" val="20000"/>
                    </a:ext>
                  </a:extLst>
                </a:gridCol>
                <a:gridCol w="2505300">
                  <a:extLst>
                    <a:ext uri="{9D8B030D-6E8A-4147-A177-3AD203B41FA5}">
                      <a16:colId xmlns:a16="http://schemas.microsoft.com/office/drawing/2014/main" val="20001"/>
                    </a:ext>
                  </a:extLst>
                </a:gridCol>
              </a:tblGrid>
              <a:tr h="192175">
                <a:tc gridSpan="2">
                  <a:txBody>
                    <a:bodyPr/>
                    <a:lstStyle/>
                    <a:p>
                      <a:pPr marL="0" marR="0" lvl="0" indent="0" algn="ctr" rtl="0">
                        <a:lnSpc>
                          <a:spcPct val="100000"/>
                        </a:lnSpc>
                        <a:spcBef>
                          <a:spcPts val="0"/>
                        </a:spcBef>
                        <a:spcAft>
                          <a:spcPts val="0"/>
                        </a:spcAft>
                        <a:buClr>
                          <a:srgbClr val="FFFFFF"/>
                        </a:buClr>
                        <a:buSzPts val="700"/>
                        <a:buFont typeface="Arial"/>
                        <a:buNone/>
                      </a:pPr>
                      <a:r>
                        <a:rPr lang="en-US" sz="700" u="none" strike="noStrike" cap="none">
                          <a:solidFill>
                            <a:srgbClr val="FFFFFF"/>
                          </a:solidFill>
                          <a:latin typeface="Arial"/>
                          <a:ea typeface="Arial"/>
                          <a:cs typeface="Arial"/>
                          <a:sym typeface="Arial"/>
                        </a:rPr>
                        <a:t>JOY BUS STATION</a:t>
                      </a:r>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591E9"/>
                    </a:solidFill>
                  </a:tcPr>
                </a:tc>
                <a:tc hMerge="1">
                  <a:txBody>
                    <a:bodyPr/>
                    <a:lstStyle/>
                    <a:p>
                      <a:endParaRPr lang="en-US"/>
                    </a:p>
                  </a:txBody>
                  <a:tcPr/>
                </a:tc>
                <a:extLst>
                  <a:ext uri="{0D108BD9-81ED-4DB2-BD59-A6C34878D82A}">
                    <a16:rowId xmlns:a16="http://schemas.microsoft.com/office/drawing/2014/main" val="10000"/>
                  </a:ext>
                </a:extLst>
              </a:tr>
              <a:tr h="192175">
                <a:tc>
                  <a:txBody>
                    <a:bodyPr/>
                    <a:lstStyle/>
                    <a:p>
                      <a:pPr marL="0" marR="0" lvl="0" indent="0" algn="ctr" rtl="0">
                        <a:lnSpc>
                          <a:spcPct val="100000"/>
                        </a:lnSpc>
                        <a:spcBef>
                          <a:spcPts val="0"/>
                        </a:spcBef>
                        <a:spcAft>
                          <a:spcPts val="0"/>
                        </a:spcAft>
                        <a:buClr>
                          <a:srgbClr val="404040"/>
                        </a:buClr>
                        <a:buSzPts val="700"/>
                        <a:buFont typeface="Arial"/>
                        <a:buNone/>
                      </a:pPr>
                      <a:r>
                        <a:rPr lang="en-US" sz="700" dirty="0" err="1">
                          <a:solidFill>
                            <a:srgbClr val="404040"/>
                          </a:solidFill>
                          <a:latin typeface="Arial"/>
                          <a:ea typeface="Arial"/>
                          <a:cs typeface="Arial"/>
                          <a:sym typeface="Arial"/>
                        </a:rPr>
                        <a:t>营业时间</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404040"/>
                        </a:buClr>
                        <a:buSzPts val="700"/>
                        <a:buFont typeface="Arial"/>
                        <a:buNone/>
                      </a:pPr>
                      <a:r>
                        <a:rPr lang="en-US" sz="700" u="none" strike="noStrike" cap="none" dirty="0">
                          <a:solidFill>
                            <a:srgbClr val="404040"/>
                          </a:solidFill>
                          <a:latin typeface="Arial"/>
                          <a:ea typeface="Arial"/>
                          <a:cs typeface="Arial"/>
                          <a:sym typeface="Arial"/>
                        </a:rPr>
                        <a:t>24小时</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2175">
                <a:tc>
                  <a:txBody>
                    <a:bodyPr/>
                    <a:lstStyle/>
                    <a:p>
                      <a:pPr marL="0" marR="0" lvl="0" indent="0" algn="ctr" rtl="0">
                        <a:lnSpc>
                          <a:spcPct val="100000"/>
                        </a:lnSpc>
                        <a:spcBef>
                          <a:spcPts val="0"/>
                        </a:spcBef>
                        <a:spcAft>
                          <a:spcPts val="0"/>
                        </a:spcAft>
                        <a:buClr>
                          <a:srgbClr val="404040"/>
                        </a:buClr>
                        <a:buSzPts val="700"/>
                        <a:buFont typeface="Arial"/>
                        <a:buNone/>
                      </a:pPr>
                      <a:r>
                        <a:rPr lang="en-US" sz="700" dirty="0" err="1">
                          <a:solidFill>
                            <a:srgbClr val="404040"/>
                          </a:solidFill>
                          <a:latin typeface="Arial"/>
                          <a:ea typeface="Arial"/>
                          <a:cs typeface="Arial"/>
                          <a:sym typeface="Arial"/>
                        </a:rPr>
                        <a:t>地址</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404040"/>
                        </a:buClr>
                        <a:buSzPts val="700"/>
                        <a:buFont typeface="Arial"/>
                        <a:buNone/>
                      </a:pPr>
                      <a:r>
                        <a:rPr lang="en-US" sz="700" u="none" strike="noStrike" cap="none" dirty="0">
                          <a:solidFill>
                            <a:srgbClr val="404040"/>
                          </a:solidFill>
                          <a:latin typeface="Arial"/>
                          <a:ea typeface="Arial"/>
                          <a:cs typeface="Arial"/>
                          <a:sym typeface="Arial"/>
                        </a:rPr>
                        <a:t>Joy Bus Station, Gov. Pack Road, Baguio, Philippines</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428" name="Google Shape;428;g1ba3f9c1568_0_0" descr="Content Placeholder 15"/>
          <p:cNvPicPr preferRelativeResize="0"/>
          <p:nvPr/>
        </p:nvPicPr>
        <p:blipFill rotWithShape="1">
          <a:blip r:embed="rId3">
            <a:alphaModFix/>
          </a:blip>
          <a:srcRect/>
          <a:stretch/>
        </p:blipFill>
        <p:spPr>
          <a:xfrm>
            <a:off x="460402" y="2121717"/>
            <a:ext cx="1893312" cy="1569845"/>
          </a:xfrm>
          <a:prstGeom prst="rect">
            <a:avLst/>
          </a:prstGeom>
          <a:noFill/>
          <a:ln>
            <a:noFill/>
          </a:ln>
        </p:spPr>
      </p:pic>
      <p:pic>
        <p:nvPicPr>
          <p:cNvPr id="429" name="Google Shape;429;g1ba3f9c1568_0_0" descr="図 2"/>
          <p:cNvPicPr preferRelativeResize="0"/>
          <p:nvPr/>
        </p:nvPicPr>
        <p:blipFill rotWithShape="1">
          <a:blip r:embed="rId4">
            <a:alphaModFix/>
          </a:blip>
          <a:srcRect/>
          <a:stretch/>
        </p:blipFill>
        <p:spPr>
          <a:xfrm>
            <a:off x="466922" y="4909780"/>
            <a:ext cx="1875049" cy="1506655"/>
          </a:xfrm>
          <a:prstGeom prst="rect">
            <a:avLst/>
          </a:prstGeom>
          <a:noFill/>
          <a:ln>
            <a:noFill/>
          </a:ln>
        </p:spPr>
      </p:pic>
      <p:sp>
        <p:nvSpPr>
          <p:cNvPr id="430" name="Google Shape;430;g1ba3f9c1568_0_0"/>
          <p:cNvSpPr txBox="1"/>
          <p:nvPr/>
        </p:nvSpPr>
        <p:spPr>
          <a:xfrm>
            <a:off x="2422119" y="1675281"/>
            <a:ext cx="4674000" cy="1638870"/>
          </a:xfrm>
          <a:prstGeom prst="rect">
            <a:avLst/>
          </a:prstGeom>
          <a:noFill/>
          <a:ln>
            <a:noFill/>
          </a:ln>
        </p:spPr>
        <p:txBody>
          <a:bodyPr spcFirstLastPara="1" wrap="square" lIns="45700" tIns="45700" rIns="45700" bIns="45700" anchor="t" anchorCtr="0">
            <a:spAutoFit/>
          </a:bodyPr>
          <a:lstStyle/>
          <a:p>
            <a:pPr marL="188982" marR="0" lvl="0" indent="-201682" algn="l" rtl="0">
              <a:lnSpc>
                <a:spcPct val="100000"/>
              </a:lnSpc>
              <a:spcBef>
                <a:spcPts val="0"/>
              </a:spcBef>
              <a:spcAft>
                <a:spcPts val="0"/>
              </a:spcAft>
              <a:buClr>
                <a:srgbClr val="000000"/>
              </a:buClr>
              <a:buSzPts val="900"/>
              <a:buFont typeface="Arial"/>
              <a:buChar char="•"/>
            </a:pPr>
            <a:r>
              <a:rPr lang="zh-CN" altLang="zh-CN" sz="1050" dirty="0"/>
              <a:t>从碧​​瑶市到马尼拉机场的唯一直达巴士是JOYBUS，由菲律宾巴士公司Genesis提供，是不同于普通巴士的豪华巴士。</a:t>
            </a:r>
            <a:endParaRPr lang="en-US" altLang="zh-CN" sz="1050" dirty="0"/>
          </a:p>
          <a:p>
            <a:pPr marL="188982" marR="0" lvl="0" indent="-201682" algn="l" rtl="0">
              <a:lnSpc>
                <a:spcPct val="100000"/>
              </a:lnSpc>
              <a:spcBef>
                <a:spcPts val="0"/>
              </a:spcBef>
              <a:spcAft>
                <a:spcPts val="0"/>
              </a:spcAft>
              <a:buClr>
                <a:srgbClr val="000000"/>
              </a:buClr>
              <a:buSzPts val="900"/>
              <a:buFont typeface="Arial"/>
              <a:buChar char="•"/>
            </a:pPr>
            <a:r>
              <a:rPr lang="zh-CN" altLang="en-US" sz="1050" b="0" i="0" dirty="0">
                <a:solidFill>
                  <a:srgbClr val="202124"/>
                </a:solidFill>
                <a:effectLst/>
                <a:latin typeface="Apple SD Gothic Neo" panose="02000300000000000000" pitchFamily="2" charset="-127"/>
                <a:ea typeface="Apple SD Gothic Neo" panose="02000300000000000000" pitchFamily="2" charset="-127"/>
              </a:rPr>
              <a:t>从碧​​瑶直达马尼拉机场（陆续停靠</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3 </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号航站楼</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-1 </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号航站楼</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-2 </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号航站楼</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-4 </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号航站楼）。</a:t>
            </a:r>
            <a:r>
              <a:rPr lang="zh-CN" altLang="zh-CN" sz="1200" dirty="0"/>
              <a:t>巴士内设有厕所，提供毯子，提供水和</a:t>
            </a:r>
            <a:r>
              <a:rPr lang="zh-CN" altLang="en-US" sz="1200" dirty="0"/>
              <a:t>零食</a:t>
            </a:r>
            <a:r>
              <a:rPr lang="zh-CN" altLang="zh-CN" sz="1200" dirty="0"/>
              <a:t>服务，</a:t>
            </a:r>
            <a:r>
              <a:rPr lang="zh-CN" altLang="en-US" sz="1200" dirty="0"/>
              <a:t>乘客机场之行一路便捷舒适。</a:t>
            </a:r>
            <a:endParaRPr lang="en-US" altLang="zh-CN" sz="1200" dirty="0"/>
          </a:p>
          <a:p>
            <a:pPr marL="188982" marR="0" lvl="0" indent="-201682" algn="l" rtl="0">
              <a:lnSpc>
                <a:spcPct val="100000"/>
              </a:lnSpc>
              <a:spcBef>
                <a:spcPts val="0"/>
              </a:spcBef>
              <a:spcAft>
                <a:spcPts val="0"/>
              </a:spcAft>
              <a:buClr>
                <a:srgbClr val="000000"/>
              </a:buClr>
              <a:buSzPts val="900"/>
              <a:buFont typeface="Arial"/>
              <a:buChar char="•"/>
            </a:pPr>
            <a:r>
              <a:rPr lang="en-US" sz="900" dirty="0" err="1"/>
              <a:t>Baguion</a:t>
            </a:r>
            <a:r>
              <a:rPr lang="zh-CN" altLang="en-US" sz="900" dirty="0"/>
              <a:t>还有一家叫</a:t>
            </a:r>
            <a:r>
              <a:rPr lang="en-US" sz="900" dirty="0"/>
              <a:t>Victory Liner</a:t>
            </a:r>
            <a:r>
              <a:rPr lang="zh-CN" altLang="en-US" sz="900" dirty="0"/>
              <a:t>的廉价公司，</a:t>
            </a:r>
            <a:r>
              <a:rPr lang="en-US" sz="900" dirty="0"/>
              <a:t>Victory Liner</a:t>
            </a:r>
            <a:r>
              <a:rPr lang="zh-CN" altLang="en-US" sz="900" dirty="0"/>
              <a:t>巴士厅停靠在马尼拉</a:t>
            </a:r>
            <a:r>
              <a:rPr lang="en-US" sz="900" dirty="0"/>
              <a:t>Victory </a:t>
            </a:r>
            <a:r>
              <a:rPr lang="en-US" sz="900" dirty="0" err="1"/>
              <a:t>Liner车</a:t>
            </a:r>
            <a:r>
              <a:rPr lang="zh-CN" altLang="en-US" sz="900" dirty="0"/>
              <a:t>站。 （</a:t>
            </a:r>
            <a:r>
              <a:rPr lang="en-US" sz="900" dirty="0"/>
              <a:t>victory liner</a:t>
            </a:r>
            <a:r>
              <a:rPr lang="zh-CN" altLang="en-US" sz="900" dirty="0"/>
              <a:t>不直达马尼拉机场，而是在每个城市停靠</a:t>
            </a:r>
            <a:r>
              <a:rPr lang="en-US" altLang="zh-CN" sz="900" dirty="0"/>
              <a:t>3</a:t>
            </a:r>
            <a:r>
              <a:rPr lang="zh-CN" altLang="en-US" sz="900" dirty="0"/>
              <a:t>次左右才到达</a:t>
            </a:r>
            <a:r>
              <a:rPr lang="en-US" sz="900" dirty="0"/>
              <a:t>Manila Victory Liner Bus Station）</a:t>
            </a:r>
            <a:r>
              <a:rPr lang="zh-CN" altLang="en-US" sz="900" dirty="0"/>
              <a:t>。</a:t>
            </a:r>
            <a:endParaRPr lang="en-US" sz="900" dirty="0"/>
          </a:p>
          <a:p>
            <a:pPr marR="0" lvl="0" algn="l" rtl="0">
              <a:lnSpc>
                <a:spcPct val="100000"/>
              </a:lnSpc>
              <a:spcBef>
                <a:spcPts val="0"/>
              </a:spcBef>
              <a:spcAft>
                <a:spcPts val="0"/>
              </a:spcAft>
              <a:buClr>
                <a:srgbClr val="000000"/>
              </a:buClr>
              <a:buSzPts val="900"/>
            </a:pPr>
            <a:endParaRPr lang="en-US" sz="900" dirty="0"/>
          </a:p>
          <a:p>
            <a:pPr marL="188982" marR="0" lvl="0" indent="-201682" algn="l" rtl="0">
              <a:lnSpc>
                <a:spcPct val="100000"/>
              </a:lnSpc>
              <a:spcBef>
                <a:spcPts val="0"/>
              </a:spcBef>
              <a:spcAft>
                <a:spcPts val="0"/>
              </a:spcAft>
              <a:buClr>
                <a:srgbClr val="000000"/>
              </a:buClr>
              <a:buSzPts val="900"/>
              <a:buFont typeface="Arial"/>
              <a:buChar char="•"/>
            </a:pPr>
            <a:r>
              <a:rPr lang="en-US" sz="900" dirty="0"/>
              <a:t>＊</a:t>
            </a:r>
            <a:r>
              <a:rPr lang="zh-CN" altLang="en-US" sz="900" dirty="0"/>
              <a:t>从碧瑶到马尼拉只有两种巴士：</a:t>
            </a:r>
            <a:r>
              <a:rPr lang="en-US" sz="900" dirty="0"/>
              <a:t>Joy Bus</a:t>
            </a:r>
            <a:r>
              <a:rPr lang="zh-CN" altLang="en-US" sz="900" dirty="0"/>
              <a:t>和</a:t>
            </a:r>
            <a:r>
              <a:rPr lang="en-US" sz="900" dirty="0"/>
              <a:t>Victory Liner</a:t>
            </a:r>
            <a:endParaRPr sz="1500" dirty="0"/>
          </a:p>
        </p:txBody>
      </p:sp>
      <p:sp>
        <p:nvSpPr>
          <p:cNvPr id="431" name="Google Shape;431;g1ba3f9c1568_0_0"/>
          <p:cNvSpPr txBox="1"/>
          <p:nvPr/>
        </p:nvSpPr>
        <p:spPr>
          <a:xfrm>
            <a:off x="2513119" y="5736788"/>
            <a:ext cx="4674000" cy="749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900" b="0" i="0" u="none" strike="noStrike" cap="none" dirty="0">
                <a:solidFill>
                  <a:srgbClr val="000000"/>
                </a:solidFill>
                <a:latin typeface="Arial"/>
                <a:ea typeface="Arial"/>
                <a:cs typeface="Arial"/>
                <a:sym typeface="Arial"/>
              </a:rPr>
              <a:t>・ SM购物中心步行</a:t>
            </a:r>
            <a:r>
              <a:rPr lang="en-US" altLang="zh-CN" sz="900" b="0" i="0" u="none" strike="noStrike" cap="none" dirty="0">
                <a:solidFill>
                  <a:srgbClr val="000000"/>
                </a:solidFill>
                <a:latin typeface="Arial"/>
                <a:ea typeface="Arial"/>
                <a:cs typeface="Arial"/>
                <a:sym typeface="Arial"/>
              </a:rPr>
              <a:t>5</a:t>
            </a:r>
            <a:r>
              <a:rPr lang="zh-CN" altLang="en-US" sz="900" b="0" i="0" u="none" strike="noStrike" cap="none" dirty="0">
                <a:solidFill>
                  <a:srgbClr val="000000"/>
                </a:solidFill>
                <a:latin typeface="Arial"/>
                <a:ea typeface="Arial"/>
                <a:cs typeface="Arial"/>
                <a:sym typeface="Arial"/>
              </a:rPr>
              <a:t>分钟</a:t>
            </a:r>
            <a:r>
              <a:rPr lang="en-US" sz="900" dirty="0"/>
              <a:t> (</a:t>
            </a:r>
            <a:r>
              <a:rPr lang="en-US" sz="900" dirty="0" err="1"/>
              <a:t>位于SM购物中心后面</a:t>
            </a:r>
            <a:r>
              <a:rPr lang="en-US" sz="900" dirty="0"/>
              <a:t>)</a:t>
            </a:r>
            <a:endParaRPr sz="2500" b="0" i="0" u="none" strike="noStrike" cap="none" dirty="0">
              <a:solidFill>
                <a:srgbClr val="000000"/>
              </a:solidFill>
              <a:latin typeface="Malgun Gothic"/>
              <a:ea typeface="Malgun Gothic"/>
              <a:cs typeface="Malgun Gothic"/>
              <a:sym typeface="Malgun Gothic"/>
            </a:endParaRPr>
          </a:p>
          <a:p>
            <a:pPr marL="0" marR="0" lvl="0" indent="0" algn="l" rtl="0">
              <a:lnSpc>
                <a:spcPct val="100000"/>
              </a:lnSpc>
              <a:spcBef>
                <a:spcPts val="800"/>
              </a:spcBef>
              <a:spcAft>
                <a:spcPts val="0"/>
              </a:spcAft>
              <a:buClr>
                <a:srgbClr val="000000"/>
              </a:buClr>
              <a:buSzPts val="700"/>
              <a:buFont typeface="Arial"/>
              <a:buNone/>
            </a:pPr>
            <a:r>
              <a:rPr lang="en-US" sz="900" b="0" i="0" u="none" strike="noStrike" cap="none" dirty="0">
                <a:solidFill>
                  <a:srgbClr val="000000"/>
                </a:solidFill>
                <a:latin typeface="Arial"/>
                <a:ea typeface="Arial"/>
                <a:cs typeface="Arial"/>
                <a:sym typeface="Arial"/>
              </a:rPr>
              <a:t>・</a:t>
            </a:r>
            <a:r>
              <a:rPr lang="zh-CN" altLang="en-US" sz="900" dirty="0"/>
              <a:t>如何告诉出租车司机位置</a:t>
            </a:r>
            <a:br>
              <a:rPr lang="en-US" sz="900" dirty="0"/>
            </a:br>
            <a:r>
              <a:rPr lang="en-US" sz="900" b="0" i="0" u="none" strike="noStrike" cap="none" dirty="0">
                <a:solidFill>
                  <a:srgbClr val="000000"/>
                </a:solidFill>
                <a:latin typeface="Arial"/>
                <a:ea typeface="Arial"/>
                <a:cs typeface="Arial"/>
                <a:sym typeface="Arial"/>
              </a:rPr>
              <a:t>【Genesis terminal, please</a:t>
            </a:r>
            <a:r>
              <a:rPr lang="en-US" sz="900" dirty="0">
                <a:solidFill>
                  <a:schemeClr val="dk1"/>
                </a:solidFill>
              </a:rPr>
              <a:t>】</a:t>
            </a:r>
            <a:r>
              <a:rPr lang="en-US" sz="900" dirty="0"/>
              <a:t> </a:t>
            </a:r>
            <a:br>
              <a:rPr lang="en-US" sz="900" dirty="0"/>
            </a:br>
            <a:r>
              <a:rPr lang="en-US" sz="900" b="0" i="0" u="none" strike="noStrike" cap="none" dirty="0">
                <a:solidFill>
                  <a:srgbClr val="000000"/>
                </a:solidFill>
                <a:latin typeface="Arial"/>
                <a:ea typeface="Arial"/>
                <a:cs typeface="Arial"/>
                <a:sym typeface="Arial"/>
              </a:rPr>
              <a:t>【Governor Pack Road, please.</a:t>
            </a:r>
            <a:r>
              <a:rPr lang="en-US" sz="900" dirty="0">
                <a:solidFill>
                  <a:schemeClr val="dk1"/>
                </a:solidFill>
              </a:rPr>
              <a:t>】 </a:t>
            </a:r>
            <a:endParaRPr sz="900" dirty="0">
              <a:solidFill>
                <a:schemeClr val="dk1"/>
              </a:solidFill>
            </a:endParaRPr>
          </a:p>
        </p:txBody>
      </p:sp>
      <p:sp>
        <p:nvSpPr>
          <p:cNvPr id="432" name="Google Shape;432;g1ba3f9c1568_0_0"/>
          <p:cNvSpPr txBox="1"/>
          <p:nvPr/>
        </p:nvSpPr>
        <p:spPr>
          <a:xfrm>
            <a:off x="532253" y="3801016"/>
            <a:ext cx="6563700" cy="577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从学校乘出租车到巴士站约需</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15-20</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分钟，但因天气原因，或者凌晨深夜打车时，学校前经过的出租车可能较少，可能花费更长的时间。 </a:t>
            </a:r>
            <a:endParaRPr lang="en-US" altLang="zh-CN" sz="1050" b="0" i="0" dirty="0">
              <a:solidFill>
                <a:srgbClr val="202124"/>
              </a:solidFill>
              <a:effectLst/>
              <a:latin typeface="Apple SD Gothic Neo" panose="02000300000000000000" pitchFamily="2" charset="-127"/>
              <a:ea typeface="Apple SD Gothic Neo" panose="02000300000000000000" pitchFamily="2" charset="-127"/>
            </a:endParaRPr>
          </a:p>
          <a:p>
            <a:pPr marL="0" marR="0" lvl="0" indent="0" algn="l" rtl="0">
              <a:lnSpc>
                <a:spcPct val="100000"/>
              </a:lnSpc>
              <a:spcBef>
                <a:spcPts val="0"/>
              </a:spcBef>
              <a:spcAft>
                <a:spcPts val="0"/>
              </a:spcAft>
              <a:buClr>
                <a:srgbClr val="000000"/>
              </a:buClr>
              <a:buSzPts val="900"/>
              <a:buFont typeface="Arial"/>
              <a:buNone/>
            </a:pP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＊如果是凌晨</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3:00</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的巴士，建议在</a:t>
            </a:r>
            <a:r>
              <a:rPr lang="en-US" altLang="zh-CN" sz="1050" b="0" i="0" dirty="0">
                <a:solidFill>
                  <a:srgbClr val="202124"/>
                </a:solidFill>
                <a:effectLst/>
                <a:latin typeface="Apple SD Gothic Neo" panose="02000300000000000000" pitchFamily="2" charset="-127"/>
                <a:ea typeface="Apple SD Gothic Neo" panose="02000300000000000000" pitchFamily="2" charset="-127"/>
              </a:rPr>
              <a:t>1:30</a:t>
            </a:r>
            <a:r>
              <a:rPr lang="zh-CN" altLang="en-US" sz="1050" b="0" i="0" dirty="0">
                <a:solidFill>
                  <a:srgbClr val="202124"/>
                </a:solidFill>
                <a:effectLst/>
                <a:latin typeface="Apple SD Gothic Neo" panose="02000300000000000000" pitchFamily="2" charset="-127"/>
                <a:ea typeface="Apple SD Gothic Neo" panose="02000300000000000000" pitchFamily="2" charset="-127"/>
              </a:rPr>
              <a:t>左右出发。</a:t>
            </a:r>
            <a:endParaRPr dirty="0"/>
          </a:p>
        </p:txBody>
      </p:sp>
      <p:pic>
        <p:nvPicPr>
          <p:cNvPr id="433" name="Google Shape;433;g1ba3f9c1568_0_0" descr="図 5"/>
          <p:cNvPicPr preferRelativeResize="0"/>
          <p:nvPr/>
        </p:nvPicPr>
        <p:blipFill rotWithShape="1">
          <a:blip r:embed="rId5">
            <a:alphaModFix/>
          </a:blip>
          <a:srcRect/>
          <a:stretch/>
        </p:blipFill>
        <p:spPr>
          <a:xfrm>
            <a:off x="610607" y="6665638"/>
            <a:ext cx="1731416" cy="1457072"/>
          </a:xfrm>
          <a:prstGeom prst="rect">
            <a:avLst/>
          </a:prstGeom>
          <a:noFill/>
          <a:ln>
            <a:noFill/>
          </a:ln>
        </p:spPr>
      </p:pic>
      <p:pic>
        <p:nvPicPr>
          <p:cNvPr id="434" name="Google Shape;434;g1ba3f9c1568_0_0" descr="図 8"/>
          <p:cNvPicPr preferRelativeResize="0"/>
          <p:nvPr/>
        </p:nvPicPr>
        <p:blipFill rotWithShape="1">
          <a:blip r:embed="rId6">
            <a:alphaModFix/>
          </a:blip>
          <a:srcRect/>
          <a:stretch/>
        </p:blipFill>
        <p:spPr>
          <a:xfrm>
            <a:off x="2384022" y="6665641"/>
            <a:ext cx="1800471" cy="1457072"/>
          </a:xfrm>
          <a:prstGeom prst="rect">
            <a:avLst/>
          </a:prstGeom>
          <a:noFill/>
          <a:ln>
            <a:noFill/>
          </a:ln>
        </p:spPr>
      </p:pic>
      <p:pic>
        <p:nvPicPr>
          <p:cNvPr id="435" name="Google Shape;435;g1ba3f9c1568_0_0" descr="図 12"/>
          <p:cNvPicPr preferRelativeResize="0"/>
          <p:nvPr/>
        </p:nvPicPr>
        <p:blipFill rotWithShape="1">
          <a:blip r:embed="rId7">
            <a:alphaModFix/>
          </a:blip>
          <a:srcRect/>
          <a:stretch/>
        </p:blipFill>
        <p:spPr>
          <a:xfrm>
            <a:off x="4477075" y="6668688"/>
            <a:ext cx="1154091" cy="1454023"/>
          </a:xfrm>
          <a:prstGeom prst="rect">
            <a:avLst/>
          </a:prstGeom>
          <a:noFill/>
          <a:ln>
            <a:noFill/>
          </a:ln>
        </p:spPr>
      </p:pic>
      <p:pic>
        <p:nvPicPr>
          <p:cNvPr id="436" name="Google Shape;436;g1ba3f9c1568_0_0" descr="図 13"/>
          <p:cNvPicPr preferRelativeResize="0"/>
          <p:nvPr/>
        </p:nvPicPr>
        <p:blipFill rotWithShape="1">
          <a:blip r:embed="rId8">
            <a:alphaModFix/>
          </a:blip>
          <a:srcRect/>
          <a:stretch/>
        </p:blipFill>
        <p:spPr>
          <a:xfrm>
            <a:off x="5690724" y="6665641"/>
            <a:ext cx="1144841" cy="1457070"/>
          </a:xfrm>
          <a:prstGeom prst="rect">
            <a:avLst/>
          </a:prstGeom>
          <a:noFill/>
          <a:ln>
            <a:noFill/>
          </a:ln>
        </p:spPr>
      </p:pic>
      <p:sp>
        <p:nvSpPr>
          <p:cNvPr id="437" name="Google Shape;437;g1ba3f9c1568_0_0"/>
          <p:cNvSpPr/>
          <p:nvPr/>
        </p:nvSpPr>
        <p:spPr>
          <a:xfrm>
            <a:off x="537122" y="6595919"/>
            <a:ext cx="3734100" cy="1915800"/>
          </a:xfrm>
          <a:prstGeom prst="rect">
            <a:avLst/>
          </a:prstGeom>
          <a:noFill/>
          <a:ln w="9525" cap="flat" cmpd="sng">
            <a:solidFill>
              <a:srgbClr val="40404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Malgun Gothic"/>
              <a:ea typeface="Malgun Gothic"/>
              <a:cs typeface="Malgun Gothic"/>
              <a:sym typeface="Malgun Gothic"/>
            </a:endParaRPr>
          </a:p>
        </p:txBody>
      </p:sp>
      <p:sp>
        <p:nvSpPr>
          <p:cNvPr id="438" name="Google Shape;438;g1ba3f9c1568_0_0"/>
          <p:cNvSpPr/>
          <p:nvPr/>
        </p:nvSpPr>
        <p:spPr>
          <a:xfrm>
            <a:off x="4397255" y="6595919"/>
            <a:ext cx="2510400" cy="1915800"/>
          </a:xfrm>
          <a:prstGeom prst="rect">
            <a:avLst/>
          </a:prstGeom>
          <a:noFill/>
          <a:ln w="9525" cap="flat" cmpd="sng">
            <a:solidFill>
              <a:srgbClr val="40404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Malgun Gothic"/>
              <a:ea typeface="Malgun Gothic"/>
              <a:cs typeface="Malgun Gothic"/>
              <a:sym typeface="Malgun Gothic"/>
            </a:endParaRPr>
          </a:p>
        </p:txBody>
      </p:sp>
      <p:sp>
        <p:nvSpPr>
          <p:cNvPr id="439" name="Google Shape;439;g1ba3f9c1568_0_0"/>
          <p:cNvSpPr txBox="1"/>
          <p:nvPr/>
        </p:nvSpPr>
        <p:spPr>
          <a:xfrm>
            <a:off x="537122" y="8192430"/>
            <a:ext cx="3734100" cy="307736"/>
          </a:xfrm>
          <a:prstGeom prst="rect">
            <a:avLst/>
          </a:prstGeom>
          <a:noFill/>
          <a:ln>
            <a:noFill/>
          </a:ln>
        </p:spPr>
        <p:txBody>
          <a:bodyPr spcFirstLastPara="1" wrap="square" lIns="45700" tIns="45700" rIns="45700"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zh-CN" altLang="en-US" sz="1000" dirty="0"/>
              <a:t>您可以在 </a:t>
            </a:r>
            <a:r>
              <a:rPr lang="en-US" sz="1000" dirty="0"/>
              <a:t>Joy Bus </a:t>
            </a:r>
            <a:r>
              <a:rPr lang="zh-CN" altLang="en-US" sz="1000" dirty="0"/>
              <a:t>售票处买 </a:t>
            </a:r>
            <a:r>
              <a:rPr lang="en-US" sz="1000" dirty="0"/>
              <a:t>Joy </a:t>
            </a:r>
            <a:r>
              <a:rPr lang="zh-CN" altLang="en-US" sz="1000" dirty="0"/>
              <a:t>巴士车票</a:t>
            </a:r>
            <a:r>
              <a:rPr lang="en-US" sz="1000" dirty="0"/>
              <a:t>.</a:t>
            </a:r>
            <a:endParaRPr dirty="0"/>
          </a:p>
        </p:txBody>
      </p:sp>
      <p:sp>
        <p:nvSpPr>
          <p:cNvPr id="440" name="Google Shape;440;g1ba3f9c1568_0_0"/>
          <p:cNvSpPr txBox="1"/>
          <p:nvPr/>
        </p:nvSpPr>
        <p:spPr>
          <a:xfrm>
            <a:off x="4369535" y="8162350"/>
            <a:ext cx="2510400" cy="380064"/>
          </a:xfrm>
          <a:prstGeom prst="rect">
            <a:avLst/>
          </a:prstGeom>
          <a:noFill/>
          <a:ln>
            <a:noFill/>
          </a:ln>
        </p:spPr>
        <p:txBody>
          <a:bodyPr spcFirstLastPara="1" wrap="square" lIns="45700" tIns="45700" rIns="45700" bIns="45700" anchor="t" anchorCtr="0">
            <a:spAutoFit/>
          </a:bodyPr>
          <a:lstStyle/>
          <a:p>
            <a:pPr marL="0" marR="0" lvl="0" indent="0" algn="ctr" rtl="0">
              <a:lnSpc>
                <a:spcPct val="110000"/>
              </a:lnSpc>
              <a:spcBef>
                <a:spcPts val="0"/>
              </a:spcBef>
              <a:spcAft>
                <a:spcPts val="0"/>
              </a:spcAft>
              <a:buClr>
                <a:srgbClr val="000000"/>
              </a:buClr>
              <a:buSzPts val="1000"/>
              <a:buFont typeface="Arial"/>
              <a:buNone/>
            </a:pPr>
            <a:r>
              <a:rPr lang="zh-CN" altLang="en-US" sz="1000" dirty="0"/>
              <a:t>从碧瑶出发的时间</a:t>
            </a:r>
            <a:endParaRPr lang="en-US" altLang="zh-CN" sz="1000" dirty="0"/>
          </a:p>
          <a:p>
            <a:pPr marL="0" marR="0" lvl="0" indent="0" algn="ctr" rtl="0">
              <a:lnSpc>
                <a:spcPct val="110000"/>
              </a:lnSpc>
              <a:spcBef>
                <a:spcPts val="0"/>
              </a:spcBef>
              <a:spcAft>
                <a:spcPts val="0"/>
              </a:spcAft>
              <a:buClr>
                <a:srgbClr val="000000"/>
              </a:buClr>
              <a:buSzPts val="1000"/>
              <a:buFont typeface="Arial"/>
              <a:buNone/>
            </a:pPr>
            <a:r>
              <a:rPr lang="zh-CN" altLang="en-US" sz="700" dirty="0">
                <a:solidFill>
                  <a:srgbClr val="FF0000"/>
                </a:solidFill>
              </a:rPr>
              <a:t>请亲自在巴士总站咨询最新时间。</a:t>
            </a:r>
            <a:endParaRPr dirty="0"/>
          </a:p>
        </p:txBody>
      </p:sp>
      <p:sp>
        <p:nvSpPr>
          <p:cNvPr id="441" name="Google Shape;441;g1ba3f9c1568_0_0"/>
          <p:cNvSpPr txBox="1"/>
          <p:nvPr/>
        </p:nvSpPr>
        <p:spPr>
          <a:xfrm>
            <a:off x="410718" y="8610434"/>
            <a:ext cx="6685200" cy="1089489"/>
          </a:xfrm>
          <a:prstGeom prst="rect">
            <a:avLst/>
          </a:prstGeom>
          <a:noFill/>
          <a:ln>
            <a:noFill/>
          </a:ln>
        </p:spPr>
        <p:txBody>
          <a:bodyPr spcFirstLastPara="1" wrap="square" lIns="45700" tIns="45700" rIns="45700" bIns="45700" anchor="t" anchorCtr="0">
            <a:spAutoFit/>
          </a:bodyPr>
          <a:lstStyle/>
          <a:p>
            <a:pPr marL="188982" marR="0" lvl="0" indent="-201682" algn="l" rtl="0">
              <a:lnSpc>
                <a:spcPct val="90000"/>
              </a:lnSpc>
              <a:spcBef>
                <a:spcPts val="0"/>
              </a:spcBef>
              <a:spcAft>
                <a:spcPts val="0"/>
              </a:spcAft>
              <a:buClr>
                <a:srgbClr val="000000"/>
              </a:buClr>
              <a:buSzPts val="900"/>
              <a:buFont typeface="Arial"/>
              <a:buChar char="•"/>
            </a:pPr>
            <a:r>
              <a:rPr lang="zh-CN" altLang="en-US" sz="900" dirty="0"/>
              <a:t>售票处显示出发时间，每天有</a:t>
            </a:r>
            <a:r>
              <a:rPr lang="en-US" altLang="zh-CN" sz="900" dirty="0"/>
              <a:t>15</a:t>
            </a:r>
            <a:r>
              <a:rPr lang="zh-CN" altLang="en-US" sz="900" dirty="0"/>
              <a:t>班车。所需时间视路况和天气而定，下午发车约需</a:t>
            </a:r>
            <a:r>
              <a:rPr lang="en-US" altLang="zh-CN" sz="900" dirty="0"/>
              <a:t>7-8</a:t>
            </a:r>
            <a:r>
              <a:rPr lang="zh-CN" altLang="en-US" sz="900" dirty="0"/>
              <a:t>小时车程，深夜发车约需</a:t>
            </a:r>
            <a:r>
              <a:rPr lang="en-US" altLang="zh-CN" sz="900" dirty="0"/>
              <a:t>5-6</a:t>
            </a:r>
            <a:r>
              <a:rPr lang="zh-CN" altLang="en-US" sz="900" dirty="0"/>
              <a:t>小时车程。</a:t>
            </a:r>
            <a:r>
              <a:rPr lang="en-US" sz="900" dirty="0"/>
              <a:t>.</a:t>
            </a:r>
            <a:endParaRPr sz="900" dirty="0"/>
          </a:p>
          <a:p>
            <a:pPr marL="457200" marR="0" lvl="0" indent="0" algn="l" rtl="0">
              <a:lnSpc>
                <a:spcPct val="90000"/>
              </a:lnSpc>
              <a:spcBef>
                <a:spcPts val="0"/>
              </a:spcBef>
              <a:spcAft>
                <a:spcPts val="0"/>
              </a:spcAft>
              <a:buNone/>
            </a:pPr>
            <a:endParaRPr sz="900" dirty="0"/>
          </a:p>
          <a:p>
            <a:pPr marL="188982" marR="0" lvl="0" indent="-201682" algn="l" rtl="0">
              <a:lnSpc>
                <a:spcPct val="90000"/>
              </a:lnSpc>
              <a:spcBef>
                <a:spcPts val="0"/>
              </a:spcBef>
              <a:spcAft>
                <a:spcPts val="0"/>
              </a:spcAft>
              <a:buClr>
                <a:srgbClr val="000000"/>
              </a:buClr>
              <a:buSzPts val="900"/>
              <a:buFont typeface="Arial"/>
              <a:buChar char="•"/>
            </a:pPr>
            <a:r>
              <a:rPr lang="zh-CN" altLang="en-US" sz="900" dirty="0">
                <a:solidFill>
                  <a:srgbClr val="FF0000"/>
                </a:solidFill>
              </a:rPr>
              <a:t>根据天气情况，可能需要更长时间，因此建议您预留充足的时间。</a:t>
            </a:r>
            <a:endParaRPr lang="en-US" altLang="zh-CN" sz="900" dirty="0">
              <a:solidFill>
                <a:srgbClr val="FF0000"/>
              </a:solidFill>
            </a:endParaRPr>
          </a:p>
          <a:p>
            <a:pPr marL="188982" marR="0" lvl="0" indent="-201682" algn="l" rtl="0">
              <a:lnSpc>
                <a:spcPct val="90000"/>
              </a:lnSpc>
              <a:spcBef>
                <a:spcPts val="0"/>
              </a:spcBef>
              <a:spcAft>
                <a:spcPts val="0"/>
              </a:spcAft>
              <a:buClr>
                <a:srgbClr val="000000"/>
              </a:buClr>
              <a:buSzPts val="900"/>
              <a:buFont typeface="Arial"/>
              <a:buChar char="•"/>
            </a:pPr>
            <a:r>
              <a:rPr lang="zh-CN" altLang="en-US" sz="900" dirty="0">
                <a:solidFill>
                  <a:srgbClr val="FF0000"/>
                </a:solidFill>
              </a:rPr>
              <a:t>请在航班时间前 </a:t>
            </a:r>
            <a:r>
              <a:rPr lang="en-US" altLang="zh-CN" sz="900" dirty="0">
                <a:solidFill>
                  <a:srgbClr val="FF0000"/>
                </a:solidFill>
              </a:rPr>
              <a:t>11-12 </a:t>
            </a:r>
            <a:r>
              <a:rPr lang="zh-CN" altLang="en-US" sz="900" dirty="0">
                <a:solidFill>
                  <a:srgbClr val="FF0000"/>
                </a:solidFill>
              </a:rPr>
              <a:t>小时预订好您的巴士，包括马尼拉机场办理登机手续的时间</a:t>
            </a:r>
            <a:r>
              <a:rPr lang="en-US" sz="900" dirty="0">
                <a:solidFill>
                  <a:srgbClr val="FF0000"/>
                </a:solidFill>
              </a:rPr>
              <a:t>.</a:t>
            </a:r>
            <a:endParaRPr sz="900" dirty="0">
              <a:solidFill>
                <a:srgbClr val="FF0000"/>
              </a:solidFill>
            </a:endParaRPr>
          </a:p>
          <a:p>
            <a:pPr marL="457200" marR="0" lvl="0" indent="0" algn="l" rtl="0">
              <a:lnSpc>
                <a:spcPct val="90000"/>
              </a:lnSpc>
              <a:spcBef>
                <a:spcPts val="0"/>
              </a:spcBef>
              <a:spcAft>
                <a:spcPts val="0"/>
              </a:spcAft>
              <a:buNone/>
            </a:pPr>
            <a:endParaRPr sz="900" dirty="0">
              <a:solidFill>
                <a:srgbClr val="FF0000"/>
              </a:solidFill>
            </a:endParaRPr>
          </a:p>
          <a:p>
            <a:pPr marL="188982" marR="0" lvl="0" indent="-201682" algn="l" rtl="0">
              <a:lnSpc>
                <a:spcPct val="90000"/>
              </a:lnSpc>
              <a:spcBef>
                <a:spcPts val="0"/>
              </a:spcBef>
              <a:spcAft>
                <a:spcPts val="0"/>
              </a:spcAft>
              <a:buClr>
                <a:srgbClr val="000000"/>
              </a:buClr>
              <a:buSzPts val="900"/>
              <a:buFont typeface="Arial"/>
              <a:buChar char="•"/>
            </a:pPr>
            <a:r>
              <a:rPr lang="en-US" altLang="zh-CN" sz="900" dirty="0">
                <a:solidFill>
                  <a:schemeClr val="dk1"/>
                </a:solidFill>
              </a:rPr>
              <a:t>2022 </a:t>
            </a:r>
            <a:r>
              <a:rPr lang="zh-CN" altLang="en-US" sz="900" dirty="0">
                <a:solidFill>
                  <a:schemeClr val="dk1"/>
                </a:solidFill>
              </a:rPr>
              <a:t>年 </a:t>
            </a:r>
            <a:r>
              <a:rPr lang="en-US" altLang="zh-CN" sz="900" dirty="0">
                <a:solidFill>
                  <a:schemeClr val="dk1"/>
                </a:solidFill>
              </a:rPr>
              <a:t>12 </a:t>
            </a:r>
            <a:r>
              <a:rPr lang="zh-CN" altLang="en-US" sz="900" dirty="0">
                <a:solidFill>
                  <a:schemeClr val="dk1"/>
                </a:solidFill>
              </a:rPr>
              <a:t>月从碧瑶到马尼拉机场航站楼的 </a:t>
            </a:r>
            <a:r>
              <a:rPr lang="en-US" sz="900" dirty="0" err="1">
                <a:solidFill>
                  <a:schemeClr val="dk1"/>
                </a:solidFill>
              </a:rPr>
              <a:t>JoyBus</a:t>
            </a:r>
            <a:r>
              <a:rPr lang="en-US" sz="900" dirty="0">
                <a:solidFill>
                  <a:schemeClr val="dk1"/>
                </a:solidFill>
              </a:rPr>
              <a:t> Premier </a:t>
            </a:r>
            <a:r>
              <a:rPr lang="zh-CN" altLang="en-US" sz="900" dirty="0">
                <a:solidFill>
                  <a:schemeClr val="dk1"/>
                </a:solidFill>
              </a:rPr>
              <a:t>票价为</a:t>
            </a:r>
            <a:r>
              <a:rPr lang="en-US" sz="900" dirty="0">
                <a:solidFill>
                  <a:schemeClr val="dk1"/>
                </a:solidFill>
              </a:rPr>
              <a:t>850比索。</a:t>
            </a:r>
          </a:p>
          <a:p>
            <a:pPr marL="188982" marR="0" lvl="0" indent="-201682" algn="l" rtl="0">
              <a:lnSpc>
                <a:spcPct val="90000"/>
              </a:lnSpc>
              <a:spcBef>
                <a:spcPts val="0"/>
              </a:spcBef>
              <a:spcAft>
                <a:spcPts val="0"/>
              </a:spcAft>
              <a:buClr>
                <a:srgbClr val="000000"/>
              </a:buClr>
              <a:buSzPts val="900"/>
              <a:buFont typeface="Arial"/>
              <a:buChar char="•"/>
            </a:pPr>
            <a:r>
              <a:rPr lang="ko-KR" altLang="en-US" sz="900" dirty="0" err="1"/>
              <a:t>最多可提前两周预订巴士座位</a:t>
            </a:r>
            <a:r>
              <a:rPr lang="zh-CN" altLang="en-US" sz="900" dirty="0"/>
              <a:t>   </a:t>
            </a:r>
            <a:endParaRPr lang="en-US" altLang="zh-CN" sz="900" dirty="0"/>
          </a:p>
          <a:p>
            <a:pPr marL="188982" marR="0" lvl="0" indent="-201682" algn="l" rtl="0">
              <a:lnSpc>
                <a:spcPct val="90000"/>
              </a:lnSpc>
              <a:spcBef>
                <a:spcPts val="0"/>
              </a:spcBef>
              <a:spcAft>
                <a:spcPts val="0"/>
              </a:spcAft>
              <a:buClr>
                <a:srgbClr val="000000"/>
              </a:buClr>
              <a:buSzPts val="900"/>
              <a:buFont typeface="Arial"/>
              <a:buChar char="•"/>
            </a:pPr>
            <a:r>
              <a:rPr lang="ko-KR" altLang="en-US" sz="900" dirty="0" err="1"/>
              <a:t>如果临近乘车日期前才开始预订巴士车票，很可能会出现座位售罄的情况，因此建议您在毕业登机前两周购买巴士票</a:t>
            </a:r>
            <a:r>
              <a:rPr lang="ko-KR" altLang="en-US" sz="900" dirty="0"/>
              <a:t>。</a:t>
            </a:r>
            <a:endParaRPr lang="ko-KR" altLang="en-US" sz="1600" dirty="0"/>
          </a:p>
        </p:txBody>
      </p:sp>
      <p:sp>
        <p:nvSpPr>
          <p:cNvPr id="442" name="Google Shape;442;g1ba3f9c1568_0_0"/>
          <p:cNvSpPr txBox="1"/>
          <p:nvPr/>
        </p:nvSpPr>
        <p:spPr>
          <a:xfrm>
            <a:off x="491448" y="4612980"/>
            <a:ext cx="2792700" cy="308377"/>
          </a:xfrm>
          <a:prstGeom prst="rect">
            <a:avLst/>
          </a:prstGeom>
          <a:noFill/>
          <a:ln>
            <a:noFill/>
          </a:ln>
        </p:spPr>
        <p:txBody>
          <a:bodyPr spcFirstLastPara="1" wrap="square" lIns="45700" tIns="45700" rIns="45700" bIns="45700" anchor="t" anchorCtr="0">
            <a:spAutoFit/>
          </a:bodyPr>
          <a:lstStyle/>
          <a:p>
            <a:pPr marL="0" marR="0" lvl="0" indent="0" algn="l" rtl="0">
              <a:lnSpc>
                <a:spcPct val="116666"/>
              </a:lnSpc>
              <a:spcBef>
                <a:spcPts val="0"/>
              </a:spcBef>
              <a:spcAft>
                <a:spcPts val="0"/>
              </a:spcAft>
              <a:buClr>
                <a:srgbClr val="6591E9"/>
              </a:buClr>
              <a:buSzPts val="1200"/>
              <a:buFont typeface="Arial"/>
              <a:buNone/>
            </a:pPr>
            <a:r>
              <a:rPr lang="en-US" sz="1200" b="1" i="0" u="none" strike="noStrike" cap="none" dirty="0">
                <a:solidFill>
                  <a:srgbClr val="6591E9"/>
                </a:solidFill>
                <a:latin typeface="Arial"/>
                <a:ea typeface="Arial"/>
                <a:cs typeface="Arial"/>
                <a:sym typeface="Arial"/>
              </a:rPr>
              <a:t>＊ JOYBUS</a:t>
            </a:r>
            <a:r>
              <a:rPr lang="en-US" sz="1200" b="1" dirty="0">
                <a:solidFill>
                  <a:srgbClr val="6591E9"/>
                </a:solidFill>
              </a:rPr>
              <a:t> </a:t>
            </a:r>
            <a:r>
              <a:rPr lang="en-US" sz="1200" b="1" dirty="0" err="1">
                <a:solidFill>
                  <a:srgbClr val="6591E9"/>
                </a:solidFill>
              </a:rPr>
              <a:t>指南</a:t>
            </a:r>
            <a:endParaRPr dirty="0"/>
          </a:p>
        </p:txBody>
      </p:sp>
      <p:sp>
        <p:nvSpPr>
          <p:cNvPr id="443" name="Google Shape;443;g1ba3f9c1568_0_0"/>
          <p:cNvSpPr txBox="1"/>
          <p:nvPr/>
        </p:nvSpPr>
        <p:spPr>
          <a:xfrm>
            <a:off x="460402" y="1782740"/>
            <a:ext cx="26100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6591E9"/>
              </a:buClr>
              <a:buSzPts val="1200"/>
              <a:buFont typeface="Arial"/>
              <a:buNone/>
            </a:pPr>
            <a:r>
              <a:rPr lang="en-US" sz="1200" b="1" i="0" u="none" strike="noStrike" cap="none">
                <a:solidFill>
                  <a:srgbClr val="6591E9"/>
                </a:solidFill>
                <a:latin typeface="Arial"/>
                <a:ea typeface="Arial"/>
                <a:cs typeface="Arial"/>
                <a:sym typeface="Arial"/>
              </a:rPr>
              <a:t>＊ JOYBUS ? </a:t>
            </a:r>
            <a:endParaRPr/>
          </a:p>
        </p:txBody>
      </p:sp>
      <p:sp>
        <p:nvSpPr>
          <p:cNvPr id="444" name="Google Shape;444;g1ba3f9c1568_0_0"/>
          <p:cNvSpPr txBox="1"/>
          <p:nvPr/>
        </p:nvSpPr>
        <p:spPr>
          <a:xfrm>
            <a:off x="460402" y="520427"/>
            <a:ext cx="1924500" cy="200100"/>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Clr>
                <a:srgbClr val="6591E9"/>
              </a:buClr>
              <a:buSzPts val="1000"/>
              <a:buFont typeface="Arial"/>
              <a:buNone/>
            </a:pPr>
            <a:r>
              <a:rPr lang="en-US" sz="1000" b="0" i="0" u="none" strike="noStrike" cap="none">
                <a:solidFill>
                  <a:srgbClr val="6591E9"/>
                </a:solidFill>
                <a:latin typeface="Arial"/>
                <a:ea typeface="Arial"/>
                <a:cs typeface="Arial"/>
                <a:sym typeface="Arial"/>
              </a:rPr>
              <a:t>API BECI INTERNATIONAL</a:t>
            </a:r>
            <a:endParaRPr sz="800" b="0" i="0" u="none" strike="noStrike" cap="none">
              <a:solidFill>
                <a:srgbClr val="6591E9"/>
              </a:solidFill>
              <a:latin typeface="Arial"/>
              <a:ea typeface="Arial"/>
              <a:cs typeface="Arial"/>
              <a:sym typeface="Arial"/>
            </a:endParaRPr>
          </a:p>
        </p:txBody>
      </p:sp>
      <p:sp>
        <p:nvSpPr>
          <p:cNvPr id="445" name="Google Shape;445;g1ba3f9c1568_0_0"/>
          <p:cNvSpPr/>
          <p:nvPr/>
        </p:nvSpPr>
        <p:spPr>
          <a:xfrm>
            <a:off x="460402" y="1013280"/>
            <a:ext cx="6636225" cy="77785"/>
          </a:xfrm>
          <a:custGeom>
            <a:avLst/>
            <a:gdLst/>
            <a:ahLst/>
            <a:cxnLst/>
            <a:rect l="l" t="t" r="r" b="b"/>
            <a:pathLst>
              <a:path w="5885787" h="28571" extrusionOk="0">
                <a:moveTo>
                  <a:pt x="0" y="14285"/>
                </a:moveTo>
                <a:lnTo>
                  <a:pt x="5885787" y="14285"/>
                </a:lnTo>
              </a:path>
            </a:pathLst>
          </a:custGeom>
          <a:noFill/>
          <a:ln w="38100" cap="flat" cmpd="sng">
            <a:solidFill>
              <a:srgbClr val="6591E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Malgun Gothic"/>
              <a:buNone/>
            </a:pPr>
            <a:endParaRPr sz="1800" b="0" i="0" u="none" strike="noStrike" cap="none">
              <a:solidFill>
                <a:srgbClr val="CDE4CA"/>
              </a:solidFill>
              <a:latin typeface="Malgun Gothic"/>
              <a:ea typeface="Malgun Gothic"/>
              <a:cs typeface="Malgun Gothic"/>
              <a:sym typeface="Malgun Gothic"/>
            </a:endParaRPr>
          </a:p>
        </p:txBody>
      </p:sp>
      <p:pic>
        <p:nvPicPr>
          <p:cNvPr id="446" name="Google Shape;446;g1ba3f9c1568_0_0"/>
          <p:cNvPicPr preferRelativeResize="0"/>
          <p:nvPr/>
        </p:nvPicPr>
        <p:blipFill rotWithShape="1">
          <a:blip r:embed="rId9">
            <a:alphaModFix/>
          </a:blip>
          <a:srcRect b="43791"/>
          <a:stretch/>
        </p:blipFill>
        <p:spPr>
          <a:xfrm>
            <a:off x="610600" y="6668700"/>
            <a:ext cx="3573898" cy="1506651"/>
          </a:xfrm>
          <a:prstGeom prst="rect">
            <a:avLst/>
          </a:prstGeom>
          <a:noFill/>
          <a:ln>
            <a:noFill/>
          </a:ln>
        </p:spPr>
      </p:pic>
      <p:sp>
        <p:nvSpPr>
          <p:cNvPr id="447" name="Google Shape;447;g1ba3f9c1568_0_0"/>
          <p:cNvSpPr txBox="1">
            <a:spLocks noGrp="1"/>
          </p:cNvSpPr>
          <p:nvPr>
            <p:ph type="sldNum" idx="12"/>
          </p:nvPr>
        </p:nvSpPr>
        <p:spPr>
          <a:xfrm>
            <a:off x="5571616" y="9675780"/>
            <a:ext cx="1701000" cy="2001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ba3f9c1568_0_25"/>
          <p:cNvSpPr txBox="1"/>
          <p:nvPr/>
        </p:nvSpPr>
        <p:spPr>
          <a:xfrm>
            <a:off x="460400" y="1339170"/>
            <a:ext cx="63756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04040"/>
              </a:buClr>
              <a:buSzPts val="1800"/>
              <a:buFont typeface="Arial"/>
              <a:buNone/>
            </a:pPr>
            <a:r>
              <a:rPr lang="en-US" sz="1800" b="0" i="0" u="none" strike="noStrike" cap="none" dirty="0">
                <a:solidFill>
                  <a:srgbClr val="404040"/>
                </a:solidFill>
                <a:latin typeface="Arial"/>
                <a:ea typeface="Arial"/>
                <a:cs typeface="Arial"/>
                <a:sym typeface="Arial"/>
              </a:rPr>
              <a:t>【</a:t>
            </a:r>
            <a:r>
              <a:rPr lang="en-US" sz="1800" b="0" i="0" u="none" strike="noStrike" cap="none" dirty="0" err="1">
                <a:solidFill>
                  <a:srgbClr val="404040"/>
                </a:solidFill>
                <a:latin typeface="Arial"/>
                <a:ea typeface="Arial"/>
                <a:cs typeface="Arial"/>
                <a:sym typeface="Arial"/>
              </a:rPr>
              <a:t>从</a:t>
            </a:r>
            <a:r>
              <a:rPr lang="zh-CN" altLang="en-US" sz="1800" dirty="0">
                <a:solidFill>
                  <a:srgbClr val="404040"/>
                </a:solidFill>
              </a:rPr>
              <a:t>碧瑶去往马尼拉</a:t>
            </a:r>
            <a:r>
              <a:rPr lang="en-US" sz="1800" b="0" i="0" u="none" strike="noStrike" cap="none" dirty="0">
                <a:solidFill>
                  <a:srgbClr val="404040"/>
                </a:solidFill>
                <a:latin typeface="Arial"/>
                <a:ea typeface="Arial"/>
                <a:cs typeface="Arial"/>
                <a:sym typeface="Arial"/>
              </a:rPr>
              <a:t>】JOYBUS</a:t>
            </a:r>
            <a:r>
              <a:rPr lang="zh-CN" altLang="en-US" sz="1800" b="0" i="0" u="none" strike="noStrike" cap="none" dirty="0">
                <a:solidFill>
                  <a:srgbClr val="404040"/>
                </a:solidFill>
                <a:latin typeface="Arial"/>
                <a:ea typeface="Arial"/>
                <a:cs typeface="Arial"/>
                <a:sym typeface="Arial"/>
              </a:rPr>
              <a:t>买票和搭乘</a:t>
            </a:r>
            <a:endParaRPr dirty="0"/>
          </a:p>
        </p:txBody>
      </p:sp>
      <p:grpSp>
        <p:nvGrpSpPr>
          <p:cNvPr id="453" name="Google Shape;453;g1ba3f9c1568_0_25"/>
          <p:cNvGrpSpPr/>
          <p:nvPr/>
        </p:nvGrpSpPr>
        <p:grpSpPr>
          <a:xfrm>
            <a:off x="610603" y="2214308"/>
            <a:ext cx="1857945" cy="1729053"/>
            <a:chOff x="-2" y="-1"/>
            <a:chExt cx="1857202" cy="1729053"/>
          </a:xfrm>
        </p:grpSpPr>
        <p:pic>
          <p:nvPicPr>
            <p:cNvPr id="454" name="Google Shape;454;g1ba3f9c1568_0_25" descr="図 2"/>
            <p:cNvPicPr preferRelativeResize="0"/>
            <p:nvPr/>
          </p:nvPicPr>
          <p:blipFill rotWithShape="1">
            <a:blip r:embed="rId3">
              <a:alphaModFix/>
            </a:blip>
            <a:srcRect l="9303" t="22058" r="9869" b="21568"/>
            <a:stretch/>
          </p:blipFill>
          <p:spPr>
            <a:xfrm>
              <a:off x="-2" y="-1"/>
              <a:ext cx="1857202" cy="1729053"/>
            </a:xfrm>
            <a:prstGeom prst="rect">
              <a:avLst/>
            </a:prstGeom>
            <a:noFill/>
            <a:ln>
              <a:noFill/>
            </a:ln>
          </p:spPr>
        </p:pic>
        <p:sp>
          <p:nvSpPr>
            <p:cNvPr id="455" name="Google Shape;455;g1ba3f9c1568_0_25"/>
            <p:cNvSpPr txBox="1"/>
            <p:nvPr/>
          </p:nvSpPr>
          <p:spPr>
            <a:xfrm>
              <a:off x="700638" y="267079"/>
              <a:ext cx="7731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13 Mar 2019</a:t>
              </a:r>
              <a:endParaRPr/>
            </a:p>
          </p:txBody>
        </p:sp>
        <p:sp>
          <p:nvSpPr>
            <p:cNvPr id="456" name="Google Shape;456;g1ba3f9c1568_0_25"/>
            <p:cNvSpPr txBox="1"/>
            <p:nvPr/>
          </p:nvSpPr>
          <p:spPr>
            <a:xfrm>
              <a:off x="709558" y="423871"/>
              <a:ext cx="7491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27 Mar 2019</a:t>
              </a:r>
              <a:endParaRPr/>
            </a:p>
          </p:txBody>
        </p:sp>
        <p:sp>
          <p:nvSpPr>
            <p:cNvPr id="457" name="Google Shape;457;g1ba3f9c1568_0_25"/>
            <p:cNvSpPr txBox="1"/>
            <p:nvPr/>
          </p:nvSpPr>
          <p:spPr>
            <a:xfrm>
              <a:off x="811659" y="573866"/>
              <a:ext cx="6168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Baguio</a:t>
              </a:r>
              <a:endParaRPr/>
            </a:p>
          </p:txBody>
        </p:sp>
        <p:sp>
          <p:nvSpPr>
            <p:cNvPr id="458" name="Google Shape;458;g1ba3f9c1568_0_25"/>
            <p:cNvSpPr txBox="1"/>
            <p:nvPr/>
          </p:nvSpPr>
          <p:spPr>
            <a:xfrm>
              <a:off x="814955" y="680690"/>
              <a:ext cx="6969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Manila</a:t>
              </a:r>
              <a:endParaRPr/>
            </a:p>
          </p:txBody>
        </p:sp>
        <p:sp>
          <p:nvSpPr>
            <p:cNvPr id="459" name="Google Shape;459;g1ba3f9c1568_0_25"/>
            <p:cNvSpPr txBox="1"/>
            <p:nvPr/>
          </p:nvSpPr>
          <p:spPr>
            <a:xfrm>
              <a:off x="870864" y="792595"/>
              <a:ext cx="4506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2AM</a:t>
              </a:r>
              <a:endParaRPr/>
            </a:p>
          </p:txBody>
        </p:sp>
        <p:sp>
          <p:nvSpPr>
            <p:cNvPr id="460" name="Google Shape;460;g1ba3f9c1568_0_25"/>
            <p:cNvSpPr txBox="1"/>
            <p:nvPr/>
          </p:nvSpPr>
          <p:spPr>
            <a:xfrm>
              <a:off x="755446" y="903880"/>
              <a:ext cx="6090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Full name</a:t>
              </a:r>
              <a:endParaRPr/>
            </a:p>
          </p:txBody>
        </p:sp>
        <p:sp>
          <p:nvSpPr>
            <p:cNvPr id="461" name="Google Shape;461;g1ba3f9c1568_0_25"/>
            <p:cNvSpPr txBox="1"/>
            <p:nvPr/>
          </p:nvSpPr>
          <p:spPr>
            <a:xfrm>
              <a:off x="732560" y="1011325"/>
              <a:ext cx="738900" cy="200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700"/>
                <a:buFont typeface="Arial"/>
                <a:buNone/>
              </a:pPr>
              <a:r>
                <a:rPr lang="en-US" sz="700" b="0" i="0" u="none" strike="noStrike" cap="none">
                  <a:solidFill>
                    <a:srgbClr val="FF0000"/>
                  </a:solidFill>
                  <a:latin typeface="Arial"/>
                  <a:ea typeface="Arial"/>
                  <a:cs typeface="Arial"/>
                  <a:sym typeface="Arial"/>
                </a:rPr>
                <a:t>0966423***</a:t>
              </a:r>
              <a:endParaRPr/>
            </a:p>
          </p:txBody>
        </p:sp>
      </p:grpSp>
      <p:pic>
        <p:nvPicPr>
          <p:cNvPr id="462" name="Google Shape;462;g1ba3f9c1568_0_25" descr="図 22"/>
          <p:cNvPicPr preferRelativeResize="0"/>
          <p:nvPr/>
        </p:nvPicPr>
        <p:blipFill rotWithShape="1">
          <a:blip r:embed="rId4">
            <a:alphaModFix/>
          </a:blip>
          <a:srcRect l="4552" t="2515" r="6010"/>
          <a:stretch/>
        </p:blipFill>
        <p:spPr>
          <a:xfrm>
            <a:off x="2578664" y="2213369"/>
            <a:ext cx="2113860" cy="1725513"/>
          </a:xfrm>
          <a:prstGeom prst="rect">
            <a:avLst/>
          </a:prstGeom>
          <a:noFill/>
          <a:ln>
            <a:noFill/>
          </a:ln>
        </p:spPr>
      </p:pic>
      <p:sp>
        <p:nvSpPr>
          <p:cNvPr id="463" name="Google Shape;463;g1ba3f9c1568_0_25"/>
          <p:cNvSpPr txBox="1"/>
          <p:nvPr/>
        </p:nvSpPr>
        <p:spPr>
          <a:xfrm>
            <a:off x="578665" y="4043812"/>
            <a:ext cx="6453300" cy="69245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zh-CN" altLang="zh-CN" sz="1050" dirty="0"/>
              <a:t>所有必要的项目必须用英文填写在申请表上。轮到您时，将表格和比索</a:t>
            </a:r>
            <a:r>
              <a:rPr lang="zh-CN" altLang="en-US" sz="1050" dirty="0"/>
              <a:t>交</a:t>
            </a:r>
            <a:r>
              <a:rPr lang="zh-CN" altLang="zh-CN" sz="1050" dirty="0"/>
              <a:t>给</a:t>
            </a:r>
            <a:r>
              <a:rPr lang="zh-CN" altLang="en-US" sz="1050" dirty="0"/>
              <a:t>受理的职员</a:t>
            </a:r>
            <a:r>
              <a:rPr lang="zh-CN" altLang="zh-CN" sz="1050" dirty="0"/>
              <a:t>并领取您的</a:t>
            </a:r>
            <a:r>
              <a:rPr lang="zh-CN" altLang="en-US" sz="1050" dirty="0"/>
              <a:t>车票</a:t>
            </a:r>
            <a:r>
              <a:rPr lang="zh-CN" altLang="zh-CN" sz="1050" dirty="0"/>
              <a:t>，您的预订就完成了</a:t>
            </a:r>
            <a:r>
              <a:rPr lang="zh-CN" altLang="en-US" sz="1050" dirty="0"/>
              <a:t>。</a:t>
            </a:r>
            <a:endParaRPr lang="en-US" altLang="zh-CN" sz="900" dirty="0"/>
          </a:p>
          <a:p>
            <a:pPr marL="0" marR="0" lvl="0" indent="0" algn="l" rtl="0">
              <a:lnSpc>
                <a:spcPct val="100000"/>
              </a:lnSpc>
              <a:spcBef>
                <a:spcPts val="0"/>
              </a:spcBef>
              <a:spcAft>
                <a:spcPts val="0"/>
              </a:spcAft>
              <a:buClr>
                <a:srgbClr val="000000"/>
              </a:buClr>
              <a:buSzPts val="700"/>
              <a:buFont typeface="Arial"/>
              <a:buNone/>
            </a:pPr>
            <a:r>
              <a:rPr lang="zh-CN" altLang="en-US" sz="900" dirty="0"/>
              <a:t>购票之后，请在离开售票处前仔细核对内容。车票上写有“预约日期”、“乘车日期”、“乘车时间”、“乘车地点”、“乘车目的地”。如发现错误，请当场要求更改。当场立即更改不收取任何费用。</a:t>
            </a:r>
            <a:endParaRPr sz="1600" dirty="0"/>
          </a:p>
        </p:txBody>
      </p:sp>
      <p:pic>
        <p:nvPicPr>
          <p:cNvPr id="464" name="Google Shape;464;g1ba3f9c1568_0_25" descr="図 4"/>
          <p:cNvPicPr preferRelativeResize="0"/>
          <p:nvPr/>
        </p:nvPicPr>
        <p:blipFill rotWithShape="1">
          <a:blip r:embed="rId5">
            <a:alphaModFix/>
          </a:blip>
          <a:srcRect/>
          <a:stretch/>
        </p:blipFill>
        <p:spPr>
          <a:xfrm>
            <a:off x="610607" y="5141521"/>
            <a:ext cx="2096432" cy="1914966"/>
          </a:xfrm>
          <a:prstGeom prst="rect">
            <a:avLst/>
          </a:prstGeom>
          <a:noFill/>
          <a:ln>
            <a:noFill/>
          </a:ln>
        </p:spPr>
      </p:pic>
      <p:pic>
        <p:nvPicPr>
          <p:cNvPr id="465" name="Google Shape;465;g1ba3f9c1568_0_25" descr="図 10"/>
          <p:cNvPicPr preferRelativeResize="0"/>
          <p:nvPr/>
        </p:nvPicPr>
        <p:blipFill rotWithShape="1">
          <a:blip r:embed="rId6">
            <a:alphaModFix/>
          </a:blip>
          <a:srcRect/>
          <a:stretch/>
        </p:blipFill>
        <p:spPr>
          <a:xfrm>
            <a:off x="589338" y="7771389"/>
            <a:ext cx="2117696" cy="1661214"/>
          </a:xfrm>
          <a:prstGeom prst="rect">
            <a:avLst/>
          </a:prstGeom>
          <a:noFill/>
          <a:ln>
            <a:noFill/>
          </a:ln>
        </p:spPr>
      </p:pic>
      <p:sp>
        <p:nvSpPr>
          <p:cNvPr id="466" name="Google Shape;466;g1ba3f9c1568_0_25"/>
          <p:cNvSpPr txBox="1"/>
          <p:nvPr/>
        </p:nvSpPr>
        <p:spPr>
          <a:xfrm>
            <a:off x="589338" y="7426231"/>
            <a:ext cx="2792700" cy="308377"/>
          </a:xfrm>
          <a:prstGeom prst="rect">
            <a:avLst/>
          </a:prstGeom>
          <a:noFill/>
          <a:ln>
            <a:noFill/>
          </a:ln>
        </p:spPr>
        <p:txBody>
          <a:bodyPr spcFirstLastPara="1" wrap="square" lIns="45700" tIns="45700" rIns="45700" bIns="45700" anchor="t" anchorCtr="0">
            <a:spAutoFit/>
          </a:bodyPr>
          <a:lstStyle/>
          <a:p>
            <a:pPr marL="0" marR="0" lvl="0" indent="0" algn="l" rtl="0">
              <a:lnSpc>
                <a:spcPct val="116666"/>
              </a:lnSpc>
              <a:spcBef>
                <a:spcPts val="0"/>
              </a:spcBef>
              <a:spcAft>
                <a:spcPts val="0"/>
              </a:spcAft>
              <a:buClr>
                <a:srgbClr val="6591E9"/>
              </a:buClr>
              <a:buSzPts val="1200"/>
              <a:buFont typeface="Arial"/>
              <a:buNone/>
            </a:pPr>
            <a:r>
              <a:rPr lang="zh-CN" altLang="en-US" sz="1200" b="1" dirty="0">
                <a:solidFill>
                  <a:srgbClr val="6591E9"/>
                </a:solidFill>
              </a:rPr>
              <a:t>行李寄存中心</a:t>
            </a:r>
            <a:endParaRPr dirty="0"/>
          </a:p>
        </p:txBody>
      </p:sp>
      <p:sp>
        <p:nvSpPr>
          <p:cNvPr id="467" name="Google Shape;467;g1ba3f9c1568_0_25"/>
          <p:cNvSpPr txBox="1"/>
          <p:nvPr/>
        </p:nvSpPr>
        <p:spPr>
          <a:xfrm>
            <a:off x="491448" y="1864697"/>
            <a:ext cx="2792700" cy="308377"/>
          </a:xfrm>
          <a:prstGeom prst="rect">
            <a:avLst/>
          </a:prstGeom>
          <a:noFill/>
          <a:ln>
            <a:noFill/>
          </a:ln>
        </p:spPr>
        <p:txBody>
          <a:bodyPr spcFirstLastPara="1" wrap="square" lIns="45700" tIns="45700" rIns="45700" bIns="45700" anchor="t" anchorCtr="0">
            <a:spAutoFit/>
          </a:bodyPr>
          <a:lstStyle/>
          <a:p>
            <a:pPr marL="0" marR="0" lvl="0" indent="0" algn="l" rtl="0">
              <a:lnSpc>
                <a:spcPct val="116666"/>
              </a:lnSpc>
              <a:spcBef>
                <a:spcPts val="0"/>
              </a:spcBef>
              <a:spcAft>
                <a:spcPts val="0"/>
              </a:spcAft>
              <a:buClr>
                <a:srgbClr val="6591E9"/>
              </a:buClr>
              <a:buSzPts val="1200"/>
              <a:buFont typeface="Arial"/>
              <a:buNone/>
            </a:pPr>
            <a:r>
              <a:rPr lang="en-US" sz="1200" b="1" i="0" u="none" strike="noStrike" cap="none" dirty="0">
                <a:solidFill>
                  <a:srgbClr val="6591E9"/>
                </a:solidFill>
                <a:latin typeface="Arial"/>
                <a:ea typeface="Arial"/>
                <a:cs typeface="Arial"/>
                <a:sym typeface="Arial"/>
              </a:rPr>
              <a:t>＊</a:t>
            </a:r>
            <a:r>
              <a:rPr lang="zh-CN" altLang="en-US" sz="1200" b="1" dirty="0">
                <a:solidFill>
                  <a:srgbClr val="6591E9"/>
                </a:solidFill>
              </a:rPr>
              <a:t>购票方法</a:t>
            </a:r>
            <a:endParaRPr sz="1200" b="1" i="0" u="none" strike="noStrike" cap="none" dirty="0">
              <a:solidFill>
                <a:srgbClr val="6591E9"/>
              </a:solidFill>
              <a:latin typeface="Arial"/>
              <a:ea typeface="Arial"/>
              <a:cs typeface="Arial"/>
              <a:sym typeface="Arial"/>
            </a:endParaRPr>
          </a:p>
        </p:txBody>
      </p:sp>
      <p:sp>
        <p:nvSpPr>
          <p:cNvPr id="468" name="Google Shape;468;g1ba3f9c1568_0_25"/>
          <p:cNvSpPr txBox="1"/>
          <p:nvPr/>
        </p:nvSpPr>
        <p:spPr>
          <a:xfrm>
            <a:off x="491448" y="4833382"/>
            <a:ext cx="2792700" cy="308377"/>
          </a:xfrm>
          <a:prstGeom prst="rect">
            <a:avLst/>
          </a:prstGeom>
          <a:noFill/>
          <a:ln>
            <a:noFill/>
          </a:ln>
        </p:spPr>
        <p:txBody>
          <a:bodyPr spcFirstLastPara="1" wrap="square" lIns="45700" tIns="45700" rIns="45700" bIns="45700" anchor="t" anchorCtr="0">
            <a:spAutoFit/>
          </a:bodyPr>
          <a:lstStyle/>
          <a:p>
            <a:pPr marL="0" marR="0" lvl="0" indent="0" algn="l" rtl="0">
              <a:lnSpc>
                <a:spcPct val="116666"/>
              </a:lnSpc>
              <a:spcBef>
                <a:spcPts val="0"/>
              </a:spcBef>
              <a:spcAft>
                <a:spcPts val="0"/>
              </a:spcAft>
              <a:buClr>
                <a:srgbClr val="6591E9"/>
              </a:buClr>
              <a:buSzPts val="1200"/>
              <a:buFont typeface="Arial"/>
              <a:buNone/>
            </a:pPr>
            <a:r>
              <a:rPr lang="en-US" sz="1200" b="1" i="0" u="none" strike="noStrike" cap="none" dirty="0">
                <a:solidFill>
                  <a:srgbClr val="6591E9"/>
                </a:solidFill>
                <a:latin typeface="Arial"/>
                <a:ea typeface="Arial"/>
                <a:cs typeface="Arial"/>
                <a:sym typeface="Arial"/>
              </a:rPr>
              <a:t>＊</a:t>
            </a:r>
            <a:r>
              <a:rPr lang="zh-CN" altLang="en-US" sz="1200" b="1" i="0" u="none" strike="noStrike" cap="none" dirty="0">
                <a:solidFill>
                  <a:srgbClr val="6591E9"/>
                </a:solidFill>
                <a:latin typeface="Arial"/>
                <a:ea typeface="Arial"/>
                <a:cs typeface="Arial"/>
                <a:sym typeface="Arial"/>
              </a:rPr>
              <a:t>使用</a:t>
            </a:r>
            <a:r>
              <a:rPr lang="en-US" sz="1200" b="1" i="0" u="none" strike="noStrike" cap="none" dirty="0">
                <a:solidFill>
                  <a:srgbClr val="6591E9"/>
                </a:solidFill>
                <a:latin typeface="Arial"/>
                <a:ea typeface="Arial"/>
                <a:cs typeface="Arial"/>
                <a:sym typeface="Arial"/>
              </a:rPr>
              <a:t>Joy Bus</a:t>
            </a:r>
            <a:r>
              <a:rPr lang="zh-CN" altLang="en-US" sz="1200" b="1" i="0" u="none" strike="noStrike" cap="none" dirty="0">
                <a:solidFill>
                  <a:srgbClr val="6591E9"/>
                </a:solidFill>
                <a:latin typeface="Arial"/>
                <a:ea typeface="Arial"/>
                <a:cs typeface="Arial"/>
                <a:sym typeface="Arial"/>
              </a:rPr>
              <a:t>的注意事项</a:t>
            </a:r>
            <a:endParaRPr dirty="0"/>
          </a:p>
        </p:txBody>
      </p:sp>
      <p:sp>
        <p:nvSpPr>
          <p:cNvPr id="469" name="Google Shape;469;g1ba3f9c1568_0_25"/>
          <p:cNvSpPr txBox="1"/>
          <p:nvPr/>
        </p:nvSpPr>
        <p:spPr>
          <a:xfrm>
            <a:off x="2843920" y="5061183"/>
            <a:ext cx="4188000" cy="2031285"/>
          </a:xfrm>
          <a:prstGeom prst="rect">
            <a:avLst/>
          </a:prstGeom>
          <a:noFill/>
          <a:ln>
            <a:noFill/>
          </a:ln>
        </p:spPr>
        <p:txBody>
          <a:bodyPr spcFirstLastPara="1" wrap="square" lIns="45700" tIns="45700" rIns="45700" bIns="45700" anchor="t" anchorCtr="0">
            <a:spAutoFit/>
          </a:bodyPr>
          <a:lstStyle/>
          <a:p>
            <a:pPr marL="0" marR="0" lvl="0" indent="0" algn="l" rtl="0">
              <a:lnSpc>
                <a:spcPct val="120000"/>
              </a:lnSpc>
              <a:spcBef>
                <a:spcPts val="0"/>
              </a:spcBef>
              <a:spcAft>
                <a:spcPts val="0"/>
              </a:spcAft>
              <a:buClr>
                <a:srgbClr val="000000"/>
              </a:buClr>
              <a:buSzPts val="700"/>
              <a:buFont typeface="Arial"/>
              <a:buNone/>
            </a:pPr>
            <a:r>
              <a:rPr lang="en-US" sz="700" b="0" i="0" u="none" strike="noStrike" cap="none" dirty="0">
                <a:solidFill>
                  <a:srgbClr val="000000"/>
                </a:solidFill>
                <a:latin typeface="Arial"/>
                <a:ea typeface="Arial"/>
                <a:cs typeface="Arial"/>
                <a:sym typeface="Arial"/>
              </a:rPr>
              <a:t>＊</a:t>
            </a:r>
            <a:r>
              <a:rPr lang="zh-CN" altLang="zh-CN" sz="1000" dirty="0"/>
              <a:t>请在预订时</a:t>
            </a:r>
            <a:r>
              <a:rPr lang="zh-CN" altLang="en-US" sz="1000" dirty="0"/>
              <a:t>多</a:t>
            </a:r>
            <a:r>
              <a:rPr lang="zh-CN" altLang="zh-CN" sz="1000" dirty="0"/>
              <a:t>次确认搭乘日期和时间。</a:t>
            </a:r>
            <a:r>
              <a:rPr lang="zh-CN" altLang="zh-CN" sz="1100" dirty="0"/>
              <a:t>如果</a:t>
            </a:r>
            <a:r>
              <a:rPr lang="zh-CN" altLang="en-US" sz="1100" dirty="0"/>
              <a:t>选错了搭乘的</a:t>
            </a:r>
            <a:r>
              <a:rPr lang="zh-CN" altLang="zh-CN" sz="1100" dirty="0"/>
              <a:t>日期和时间，您必须支付票价的10%才能更改。</a:t>
            </a:r>
            <a:r>
              <a:rPr lang="zh-CN" altLang="en-US" sz="1100" dirty="0"/>
              <a:t>但是，更改必须在预订日期后的两周内进行。示例）如果您在 </a:t>
            </a:r>
            <a:r>
              <a:rPr lang="en-US" altLang="zh-CN" sz="1100" dirty="0"/>
              <a:t>2022/12/01 </a:t>
            </a:r>
            <a:r>
              <a:rPr lang="zh-CN" altLang="en-US" sz="1100" dirty="0"/>
              <a:t>进行了预订，则可以将日期更改为 </a:t>
            </a:r>
            <a:r>
              <a:rPr lang="en-US" altLang="zh-CN" sz="1100" dirty="0"/>
              <a:t>2022/12/14</a:t>
            </a:r>
            <a:r>
              <a:rPr lang="zh-CN" altLang="en-US" sz="1100" dirty="0"/>
              <a:t>。</a:t>
            </a:r>
            <a:br>
              <a:rPr lang="en-US" sz="800" dirty="0"/>
            </a:br>
            <a:endParaRPr sz="1100" b="0" i="0" u="none" strike="noStrike" cap="none" dirty="0">
              <a:solidFill>
                <a:srgbClr val="000000"/>
              </a:solidFill>
              <a:latin typeface="Malgun Gothic"/>
              <a:ea typeface="Malgun Gothic"/>
              <a:cs typeface="Malgun Gothic"/>
              <a:sym typeface="Malgun Gothic"/>
            </a:endParaRPr>
          </a:p>
          <a:p>
            <a:pPr marL="0" marR="0" lvl="0" indent="0" algn="l" rtl="0">
              <a:lnSpc>
                <a:spcPct val="120000"/>
              </a:lnSpc>
              <a:spcBef>
                <a:spcPts val="0"/>
              </a:spcBef>
              <a:spcAft>
                <a:spcPts val="0"/>
              </a:spcAft>
              <a:buClr>
                <a:srgbClr val="000000"/>
              </a:buClr>
              <a:buSzPts val="700"/>
              <a:buFont typeface="Arial"/>
              <a:buNone/>
            </a:pPr>
            <a:r>
              <a:rPr lang="zh-CN" altLang="zh-CN" sz="1000" dirty="0"/>
              <a:t>＊售票处采用在线预订方式，因此当通信设备因停电</a:t>
            </a:r>
            <a:r>
              <a:rPr lang="zh-CN" altLang="en-US" sz="1000" dirty="0"/>
              <a:t>等原因</a:t>
            </a:r>
            <a:r>
              <a:rPr lang="zh-CN" altLang="zh-CN" sz="1000" dirty="0"/>
              <a:t>离线时</a:t>
            </a:r>
            <a:r>
              <a:rPr lang="zh-CN" altLang="en-US" sz="1000" dirty="0"/>
              <a:t>，则</a:t>
            </a:r>
            <a:r>
              <a:rPr lang="zh-CN" altLang="zh-CN" sz="1000" dirty="0"/>
              <a:t>无法确认巴士预订。＊如</a:t>
            </a:r>
            <a:r>
              <a:rPr lang="zh-CN" altLang="en-US" sz="1000" dirty="0"/>
              <a:t>果错过搭乘时间</a:t>
            </a:r>
            <a:r>
              <a:rPr lang="zh-CN" altLang="zh-CN" sz="1000" dirty="0"/>
              <a:t>，</a:t>
            </a:r>
            <a:r>
              <a:rPr lang="zh-CN" altLang="en-US" sz="1000" dirty="0"/>
              <a:t>需</a:t>
            </a:r>
            <a:r>
              <a:rPr lang="zh-CN" altLang="zh-CN" sz="1000" dirty="0"/>
              <a:t>加付票价20%改期。</a:t>
            </a:r>
            <a:endParaRPr sz="1100" b="0" i="0" u="none" strike="noStrike" cap="none" dirty="0">
              <a:solidFill>
                <a:srgbClr val="000000"/>
              </a:solidFill>
              <a:latin typeface="Malgun Gothic"/>
              <a:ea typeface="Malgun Gothic"/>
              <a:cs typeface="Malgun Gothic"/>
              <a:sym typeface="Malgun Gothic"/>
            </a:endParaRPr>
          </a:p>
          <a:p>
            <a:pPr marL="0" marR="0" lvl="0" indent="0" algn="l" rtl="0">
              <a:lnSpc>
                <a:spcPct val="120000"/>
              </a:lnSpc>
              <a:spcBef>
                <a:spcPts val="0"/>
              </a:spcBef>
              <a:spcAft>
                <a:spcPts val="0"/>
              </a:spcAft>
              <a:buClr>
                <a:srgbClr val="000000"/>
              </a:buClr>
              <a:buSzPts val="700"/>
              <a:buFont typeface="Arial"/>
              <a:buNone/>
            </a:pPr>
            <a:r>
              <a:rPr lang="zh-CN" altLang="zh-CN" sz="1000" dirty="0"/>
              <a:t>补充：您必须在发车前30分钟到达</a:t>
            </a:r>
            <a:r>
              <a:rPr lang="zh-CN" altLang="en-US" sz="1000" dirty="0"/>
              <a:t>车</a:t>
            </a:r>
            <a:r>
              <a:rPr lang="zh-CN" altLang="zh-CN" sz="1000" dirty="0"/>
              <a:t>站。到达</a:t>
            </a:r>
            <a:r>
              <a:rPr lang="zh-CN" altLang="en-US" sz="1000" dirty="0"/>
              <a:t>车</a:t>
            </a:r>
            <a:r>
              <a:rPr lang="zh-CN" altLang="zh-CN" sz="1000" dirty="0"/>
              <a:t>站后，向身穿蓝色制服的工作人员出示已预订的车票，</a:t>
            </a:r>
            <a:r>
              <a:rPr lang="zh-CN" altLang="en-US" sz="1000" dirty="0"/>
              <a:t>之后将会给您</a:t>
            </a:r>
            <a:r>
              <a:rPr lang="zh-CN" altLang="zh-CN" sz="1000" dirty="0"/>
              <a:t>一份</a:t>
            </a:r>
            <a:r>
              <a:rPr lang="zh-CN" altLang="en-US" sz="1000" dirty="0"/>
              <a:t>复印件</a:t>
            </a:r>
            <a:r>
              <a:rPr lang="zh-CN" altLang="zh-CN" sz="1000" dirty="0"/>
              <a:t>，之后即可上车</a:t>
            </a:r>
            <a:r>
              <a:rPr lang="zh-CN" altLang="en-US" sz="1000" dirty="0"/>
              <a:t>入座</a:t>
            </a:r>
            <a:r>
              <a:rPr lang="zh-CN" altLang="zh-CN" sz="1000" dirty="0"/>
              <a:t>。</a:t>
            </a:r>
            <a:endParaRPr sz="1500" dirty="0"/>
          </a:p>
        </p:txBody>
      </p:sp>
      <p:sp>
        <p:nvSpPr>
          <p:cNvPr id="470" name="Google Shape;470;g1ba3f9c1568_0_25"/>
          <p:cNvSpPr txBox="1"/>
          <p:nvPr/>
        </p:nvSpPr>
        <p:spPr>
          <a:xfrm>
            <a:off x="2843921" y="8020939"/>
            <a:ext cx="4258500" cy="874558"/>
          </a:xfrm>
          <a:prstGeom prst="rect">
            <a:avLst/>
          </a:prstGeom>
          <a:noFill/>
          <a:ln>
            <a:noFill/>
          </a:ln>
        </p:spPr>
        <p:txBody>
          <a:bodyPr spcFirstLastPara="1" wrap="square" lIns="45700" tIns="45700" rIns="45700" bIns="45700" anchor="t" anchorCtr="0">
            <a:spAutoFit/>
          </a:bodyPr>
          <a:lstStyle/>
          <a:p>
            <a:pPr marL="0" marR="0" lvl="0" indent="0" algn="l" rtl="0">
              <a:lnSpc>
                <a:spcPct val="120000"/>
              </a:lnSpc>
              <a:spcBef>
                <a:spcPts val="0"/>
              </a:spcBef>
              <a:spcAft>
                <a:spcPts val="0"/>
              </a:spcAft>
              <a:buClr>
                <a:srgbClr val="000000"/>
              </a:buClr>
              <a:buSzPts val="700"/>
              <a:buFont typeface="Arial"/>
              <a:buNone/>
            </a:pPr>
            <a:r>
              <a:rPr lang="en-US" sz="900" b="0" i="0" u="none" strike="noStrike" cap="none" dirty="0">
                <a:solidFill>
                  <a:srgbClr val="000000"/>
                </a:solidFill>
                <a:latin typeface="Arial"/>
                <a:ea typeface="Arial"/>
                <a:cs typeface="Arial"/>
                <a:sym typeface="Arial"/>
              </a:rPr>
              <a:t>＊</a:t>
            </a:r>
            <a:r>
              <a:rPr lang="zh-CN" altLang="zh-CN" sz="1050" dirty="0"/>
              <a:t>这是Joy Bus售票处左侧</a:t>
            </a:r>
            <a:r>
              <a:rPr lang="zh-CN" altLang="en-US" sz="1050" dirty="0"/>
              <a:t>里面</a:t>
            </a:r>
            <a:r>
              <a:rPr lang="zh-CN" altLang="zh-CN" sz="1050" dirty="0"/>
              <a:t>的售货亭。</a:t>
            </a:r>
            <a:r>
              <a:rPr lang="en-US" sz="900" b="0" i="0" u="none" strike="noStrike" cap="none" dirty="0">
                <a:solidFill>
                  <a:srgbClr val="000000"/>
                </a:solidFill>
                <a:latin typeface="Arial"/>
                <a:ea typeface="Arial"/>
                <a:cs typeface="Arial"/>
                <a:sym typeface="Arial"/>
              </a:rPr>
              <a:t>【BAGGAGE COUNTER</a:t>
            </a:r>
            <a:r>
              <a:rPr lang="en-US" altLang="zh-CN" sz="900" b="0" i="0" u="none" strike="noStrike" cap="none" dirty="0">
                <a:solidFill>
                  <a:srgbClr val="000000"/>
                </a:solidFill>
                <a:latin typeface="Arial"/>
                <a:ea typeface="Arial"/>
                <a:cs typeface="Arial"/>
                <a:sym typeface="Arial"/>
              </a:rPr>
              <a:t>】</a:t>
            </a:r>
            <a:r>
              <a:rPr lang="zh-CN" altLang="en-US" sz="900" b="0" i="0" u="none" strike="noStrike" cap="none" dirty="0">
                <a:solidFill>
                  <a:srgbClr val="000000"/>
                </a:solidFill>
                <a:latin typeface="Arial"/>
                <a:ea typeface="Arial"/>
                <a:cs typeface="Arial"/>
                <a:sym typeface="Arial"/>
              </a:rPr>
              <a:t>如果时间还有点富余，想在离开前买点纪念品或吃点东西，可以把行李寄存在这里，这里价格低廉，每件行李 </a:t>
            </a:r>
            <a:r>
              <a:rPr lang="en-US" altLang="zh-CN" sz="900" b="0" i="0" u="none" strike="noStrike" cap="none" dirty="0">
                <a:solidFill>
                  <a:srgbClr val="000000"/>
                </a:solidFill>
                <a:latin typeface="Arial"/>
                <a:ea typeface="Arial"/>
                <a:cs typeface="Arial"/>
                <a:sym typeface="Arial"/>
              </a:rPr>
              <a:t>20 </a:t>
            </a:r>
            <a:r>
              <a:rPr lang="zh-CN" altLang="en-US" sz="900" b="0" i="0" u="none" strike="noStrike" cap="none" dirty="0">
                <a:solidFill>
                  <a:srgbClr val="000000"/>
                </a:solidFill>
                <a:latin typeface="Arial"/>
                <a:ea typeface="Arial"/>
                <a:cs typeface="Arial"/>
                <a:sym typeface="Arial"/>
              </a:rPr>
              <a:t>比索。</a:t>
            </a:r>
            <a:endParaRPr sz="1600" b="1" dirty="0">
              <a:solidFill>
                <a:srgbClr val="FF0000"/>
              </a:solidFill>
            </a:endParaRPr>
          </a:p>
          <a:p>
            <a:pPr marL="0" marR="0" lvl="0" indent="0" algn="l" rtl="0">
              <a:lnSpc>
                <a:spcPct val="120000"/>
              </a:lnSpc>
              <a:spcBef>
                <a:spcPts val="700"/>
              </a:spcBef>
              <a:spcAft>
                <a:spcPts val="0"/>
              </a:spcAft>
              <a:buClr>
                <a:srgbClr val="000000"/>
              </a:buClr>
              <a:buSzPts val="700"/>
              <a:buFont typeface="Arial"/>
              <a:buNone/>
            </a:pPr>
            <a:r>
              <a:rPr lang="en-US" sz="900" b="0" i="0" u="sng" strike="noStrike" cap="none" dirty="0">
                <a:solidFill>
                  <a:srgbClr val="000000"/>
                </a:solidFill>
                <a:latin typeface="Arial"/>
                <a:ea typeface="Arial"/>
                <a:cs typeface="Arial"/>
                <a:sym typeface="Arial"/>
              </a:rPr>
              <a:t>＊</a:t>
            </a:r>
            <a:r>
              <a:rPr lang="en-US" sz="900" b="0" i="0" u="sng" strike="noStrike" cap="none" dirty="0" err="1">
                <a:solidFill>
                  <a:srgbClr val="000000"/>
                </a:solidFill>
                <a:latin typeface="Arial"/>
                <a:ea typeface="Arial"/>
                <a:cs typeface="Arial"/>
                <a:sym typeface="Arial"/>
              </a:rPr>
              <a:t>请</a:t>
            </a:r>
            <a:r>
              <a:rPr lang="zh-CN" altLang="en-US" sz="900" b="0" i="0" u="sng" strike="noStrike" cap="none" dirty="0">
                <a:solidFill>
                  <a:srgbClr val="000000"/>
                </a:solidFill>
                <a:latin typeface="Arial"/>
                <a:ea typeface="Arial"/>
                <a:cs typeface="Arial"/>
                <a:sym typeface="Arial"/>
              </a:rPr>
              <a:t>注意</a:t>
            </a:r>
            <a:r>
              <a:rPr lang="zh-CN" altLang="en-US" sz="900" u="sng" dirty="0"/>
              <a:t>不要寄存贵重物品。</a:t>
            </a:r>
            <a:endParaRPr sz="1600" dirty="0"/>
          </a:p>
        </p:txBody>
      </p:sp>
      <p:sp>
        <p:nvSpPr>
          <p:cNvPr id="471" name="Google Shape;471;g1ba3f9c1568_0_25"/>
          <p:cNvSpPr txBox="1"/>
          <p:nvPr/>
        </p:nvSpPr>
        <p:spPr>
          <a:xfrm>
            <a:off x="460402" y="520427"/>
            <a:ext cx="1924500" cy="200100"/>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Clr>
                <a:srgbClr val="6591E9"/>
              </a:buClr>
              <a:buSzPts val="1000"/>
              <a:buFont typeface="Arial"/>
              <a:buNone/>
            </a:pPr>
            <a:r>
              <a:rPr lang="en-US" sz="1000" b="0" i="0" u="none" strike="noStrike" cap="none">
                <a:solidFill>
                  <a:srgbClr val="6591E9"/>
                </a:solidFill>
                <a:latin typeface="Arial"/>
                <a:ea typeface="Arial"/>
                <a:cs typeface="Arial"/>
                <a:sym typeface="Arial"/>
              </a:rPr>
              <a:t>API BECI INTERNATIONAL</a:t>
            </a:r>
            <a:endParaRPr sz="800" b="0" i="0" u="none" strike="noStrike" cap="none">
              <a:solidFill>
                <a:srgbClr val="6591E9"/>
              </a:solidFill>
              <a:latin typeface="Arial"/>
              <a:ea typeface="Arial"/>
              <a:cs typeface="Arial"/>
              <a:sym typeface="Arial"/>
            </a:endParaRPr>
          </a:p>
        </p:txBody>
      </p:sp>
      <p:sp>
        <p:nvSpPr>
          <p:cNvPr id="472" name="Google Shape;472;g1ba3f9c1568_0_25"/>
          <p:cNvSpPr/>
          <p:nvPr/>
        </p:nvSpPr>
        <p:spPr>
          <a:xfrm>
            <a:off x="460402" y="1013280"/>
            <a:ext cx="6636225" cy="77785"/>
          </a:xfrm>
          <a:custGeom>
            <a:avLst/>
            <a:gdLst/>
            <a:ahLst/>
            <a:cxnLst/>
            <a:rect l="l" t="t" r="r" b="b"/>
            <a:pathLst>
              <a:path w="5885787" h="28571" extrusionOk="0">
                <a:moveTo>
                  <a:pt x="0" y="14285"/>
                </a:moveTo>
                <a:lnTo>
                  <a:pt x="5885787" y="14285"/>
                </a:lnTo>
              </a:path>
            </a:pathLst>
          </a:custGeom>
          <a:noFill/>
          <a:ln w="38100" cap="flat" cmpd="sng">
            <a:solidFill>
              <a:srgbClr val="6591E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Malgun Gothic"/>
              <a:buNone/>
            </a:pPr>
            <a:endParaRPr sz="1800" b="0" i="0" u="none" strike="noStrike" cap="none">
              <a:solidFill>
                <a:srgbClr val="CDE4CA"/>
              </a:solidFill>
              <a:latin typeface="Malgun Gothic"/>
              <a:ea typeface="Malgun Gothic"/>
              <a:cs typeface="Malgun Gothic"/>
              <a:sym typeface="Malgun Gothic"/>
            </a:endParaRPr>
          </a:p>
        </p:txBody>
      </p:sp>
      <p:sp>
        <p:nvSpPr>
          <p:cNvPr id="473" name="Google Shape;473;g1ba3f9c1568_0_25"/>
          <p:cNvSpPr txBox="1">
            <a:spLocks noGrp="1"/>
          </p:cNvSpPr>
          <p:nvPr>
            <p:ph type="sldNum" idx="12"/>
          </p:nvPr>
        </p:nvSpPr>
        <p:spPr>
          <a:xfrm>
            <a:off x="5571616" y="9675780"/>
            <a:ext cx="1701000" cy="2001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p:nvPr/>
        </p:nvSpPr>
        <p:spPr>
          <a:xfrm>
            <a:off x="859780" y="2194294"/>
            <a:ext cx="2597116" cy="6005386"/>
          </a:xfrm>
          <a:prstGeom prst="rect">
            <a:avLst/>
          </a:prstGeom>
          <a:noFill/>
          <a:ln>
            <a:noFill/>
          </a:ln>
        </p:spPr>
        <p:txBody>
          <a:bodyPr spcFirstLastPara="1" wrap="square" lIns="91425" tIns="45700" rIns="91425" bIns="45700" anchor="t" anchorCtr="0">
            <a:spAutoFit/>
          </a:bodyPr>
          <a:lstStyle/>
          <a:p>
            <a:pPr marL="0" marR="0" lvl="0" indent="0" algn="ctr" rtl="0">
              <a:lnSpc>
                <a:spcPct val="156521"/>
              </a:lnSpc>
              <a:spcBef>
                <a:spcPts val="0"/>
              </a:spcBef>
              <a:spcAft>
                <a:spcPts val="0"/>
              </a:spcAft>
              <a:buNone/>
            </a:pPr>
            <a:br>
              <a:rPr lang="en-US" sz="1150" b="0" i="0" u="none" strike="noStrike" cap="none" dirty="0">
                <a:solidFill>
                  <a:schemeClr val="dk1"/>
                </a:solidFill>
                <a:latin typeface="Arial"/>
                <a:ea typeface="Arial"/>
                <a:cs typeface="Arial"/>
                <a:sym typeface="Arial"/>
              </a:rPr>
            </a:br>
            <a:r>
              <a:rPr lang="en-US" sz="1150" b="0" i="0" u="none" strike="noStrike" cap="none" dirty="0">
                <a:solidFill>
                  <a:schemeClr val="dk1"/>
                </a:solidFill>
                <a:latin typeface="Arial"/>
                <a:ea typeface="Arial"/>
                <a:cs typeface="Arial"/>
                <a:sym typeface="Arial"/>
              </a:rPr>
              <a:t>7 : 00 AM -  07 : 50 AM</a:t>
            </a:r>
            <a:br>
              <a:rPr lang="en-US" sz="1150" b="0" i="0" u="none" strike="noStrike" cap="none" dirty="0">
                <a:solidFill>
                  <a:schemeClr val="dk1"/>
                </a:solidFill>
                <a:latin typeface="Arial"/>
                <a:ea typeface="Arial"/>
                <a:cs typeface="Arial"/>
                <a:sym typeface="Arial"/>
              </a:rPr>
            </a:br>
            <a:r>
              <a:rPr lang="en-US" sz="900" dirty="0" err="1">
                <a:solidFill>
                  <a:schemeClr val="dk1"/>
                </a:solidFill>
              </a:rPr>
              <a:t>早餐</a:t>
            </a:r>
            <a:r>
              <a:rPr lang="en-US" sz="115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ctr" rtl="0">
              <a:lnSpc>
                <a:spcPct val="163636"/>
              </a:lnSpc>
              <a:spcBef>
                <a:spcPts val="0"/>
              </a:spcBef>
              <a:spcAft>
                <a:spcPts val="0"/>
              </a:spcAft>
              <a:buNone/>
            </a:pPr>
            <a:r>
              <a:rPr lang="en-US" sz="1100" b="0" i="0" u="none" strike="noStrike" cap="none" dirty="0">
                <a:solidFill>
                  <a:schemeClr val="dk1"/>
                </a:solidFill>
                <a:latin typeface="Arial"/>
                <a:ea typeface="Arial"/>
                <a:cs typeface="Arial"/>
                <a:sym typeface="Arial"/>
              </a:rPr>
              <a:t>~ 12 : 00PM</a:t>
            </a:r>
            <a:endParaRPr dirty="0"/>
          </a:p>
          <a:p>
            <a:pPr marL="0" marR="0" lvl="0" indent="0" algn="ctr" rtl="0">
              <a:lnSpc>
                <a:spcPct val="200000"/>
              </a:lnSpc>
              <a:spcBef>
                <a:spcPts val="0"/>
              </a:spcBef>
              <a:spcAft>
                <a:spcPts val="0"/>
              </a:spcAft>
              <a:buNone/>
            </a:pPr>
            <a:r>
              <a:rPr lang="ko-KR" altLang="en-US" sz="900" b="0" i="0" u="none" strike="noStrike" cap="none" dirty="0" err="1">
                <a:solidFill>
                  <a:schemeClr val="dk1"/>
                </a:solidFill>
                <a:latin typeface="Arial"/>
                <a:ea typeface="Arial"/>
                <a:cs typeface="Arial"/>
                <a:sym typeface="Arial"/>
              </a:rPr>
              <a:t>休息</a:t>
            </a:r>
            <a:endParaRPr lang="en-US" altLang="ko-KR"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altLang="ko-KR" sz="1100" b="0" i="0" u="none" strike="noStrike" cap="none" dirty="0">
                <a:solidFill>
                  <a:schemeClr val="dk1"/>
                </a:solidFill>
                <a:latin typeface="Arial"/>
                <a:ea typeface="Arial"/>
                <a:cs typeface="Arial"/>
                <a:sym typeface="Arial"/>
              </a:rPr>
              <a:t>12 : 00 </a:t>
            </a:r>
            <a:r>
              <a:rPr lang="en-US" sz="1100" b="0" i="0" u="none" strike="noStrike" cap="none" dirty="0">
                <a:solidFill>
                  <a:schemeClr val="dk1"/>
                </a:solidFill>
                <a:latin typeface="Arial"/>
                <a:ea typeface="Arial"/>
                <a:cs typeface="Arial"/>
                <a:sym typeface="Arial"/>
              </a:rPr>
              <a:t>PM – 12 : 50 PM</a:t>
            </a:r>
            <a:endParaRPr lang="en-US" dirty="0"/>
          </a:p>
          <a:p>
            <a:pPr marL="0" marR="0" lvl="0" indent="0" algn="ctr" rtl="0">
              <a:lnSpc>
                <a:spcPct val="200000"/>
              </a:lnSpc>
              <a:spcBef>
                <a:spcPts val="0"/>
              </a:spcBef>
              <a:spcAft>
                <a:spcPts val="0"/>
              </a:spcAft>
              <a:buNone/>
            </a:pPr>
            <a:r>
              <a:rPr lang="ko-KR" altLang="en-US" sz="900" b="0" i="0" u="none" strike="noStrike" cap="none" dirty="0" err="1">
                <a:solidFill>
                  <a:schemeClr val="dk1"/>
                </a:solidFill>
                <a:latin typeface="Arial"/>
                <a:ea typeface="Arial"/>
                <a:cs typeface="Arial"/>
                <a:sym typeface="Arial"/>
              </a:rPr>
              <a:t>午餐</a:t>
            </a:r>
            <a:endParaRPr lang="en-US" altLang="ko-KR"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altLang="ko-KR" sz="1150" b="0" i="0" u="none" strike="noStrike" cap="none" dirty="0">
                <a:solidFill>
                  <a:schemeClr val="dk1"/>
                </a:solidFill>
                <a:latin typeface="Arial"/>
                <a:ea typeface="Arial"/>
                <a:cs typeface="Arial"/>
                <a:sym typeface="Arial"/>
              </a:rPr>
              <a:t>1 : 00 </a:t>
            </a:r>
            <a:r>
              <a:rPr lang="en-US" sz="1150" b="0" i="0" u="none" strike="noStrike" cap="none" dirty="0">
                <a:solidFill>
                  <a:schemeClr val="dk1"/>
                </a:solidFill>
                <a:latin typeface="Arial"/>
                <a:ea typeface="Arial"/>
                <a:cs typeface="Arial"/>
                <a:sym typeface="Arial"/>
              </a:rPr>
              <a:t>PM -  3 : 50  PM</a:t>
            </a:r>
            <a:br>
              <a:rPr lang="en-US" sz="1150" b="0" i="0" u="none" strike="noStrike" cap="none" dirty="0">
                <a:solidFill>
                  <a:schemeClr val="dk1"/>
                </a:solidFill>
                <a:latin typeface="Arial"/>
                <a:ea typeface="Arial"/>
                <a:cs typeface="Arial"/>
                <a:sym typeface="Arial"/>
              </a:rPr>
            </a:br>
            <a:r>
              <a:rPr lang="ko-KR" altLang="en-US" sz="900" b="0" i="0" u="none" strike="noStrike" cap="none" dirty="0" err="1">
                <a:solidFill>
                  <a:schemeClr val="dk1"/>
                </a:solidFill>
                <a:latin typeface="Arial"/>
                <a:ea typeface="Arial"/>
                <a:cs typeface="Arial"/>
                <a:sym typeface="Arial"/>
              </a:rPr>
              <a:t>水平测试</a:t>
            </a:r>
            <a:endParaRPr lang="ko-KR" altLang="en-US"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900" b="0" i="0" u="none" strike="noStrike" cap="none" dirty="0" err="1">
                <a:solidFill>
                  <a:schemeClr val="dk1"/>
                </a:solidFill>
                <a:latin typeface="Arial"/>
                <a:ea typeface="Arial"/>
                <a:cs typeface="Arial"/>
                <a:sym typeface="Arial"/>
              </a:rPr>
              <a:t>登记和拍摄身份证照片</a:t>
            </a:r>
            <a:endParaRPr lang="en-US"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1150" b="0" i="0" u="none" strike="noStrike" cap="none" dirty="0">
                <a:solidFill>
                  <a:schemeClr val="dk1"/>
                </a:solidFill>
                <a:latin typeface="Arial"/>
                <a:ea typeface="Arial"/>
                <a:cs typeface="Arial"/>
                <a:sym typeface="Arial"/>
              </a:rPr>
              <a:t>4 : 00 PM – 6 : 00 PM</a:t>
            </a:r>
            <a:endParaRPr dirty="0"/>
          </a:p>
          <a:p>
            <a:pPr marL="0" marR="0" lvl="0" indent="0" algn="ctr" rtl="0">
              <a:lnSpc>
                <a:spcPct val="200000"/>
              </a:lnSpc>
              <a:spcBef>
                <a:spcPts val="0"/>
              </a:spcBef>
              <a:spcAft>
                <a:spcPts val="0"/>
              </a:spcAft>
              <a:buNone/>
            </a:pPr>
            <a:r>
              <a:rPr lang="zh-CN" altLang="en-US" sz="900" b="0" i="0" u="none" strike="noStrike" cap="none" dirty="0">
                <a:solidFill>
                  <a:schemeClr val="dk1"/>
                </a:solidFill>
                <a:latin typeface="Arial"/>
                <a:ea typeface="Arial"/>
                <a:cs typeface="Arial"/>
                <a:sym typeface="Arial"/>
              </a:rPr>
              <a:t>说明会</a:t>
            </a:r>
            <a:endParaRPr lang="en-US" altLang="zh-CN"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zh-CN" altLang="en-US" sz="900" b="0" i="0" u="none" strike="noStrike" cap="none" dirty="0">
                <a:solidFill>
                  <a:schemeClr val="dk1"/>
                </a:solidFill>
                <a:latin typeface="Arial"/>
                <a:ea typeface="Arial"/>
                <a:cs typeface="Arial"/>
                <a:sym typeface="Arial"/>
              </a:rPr>
              <a:t>晚课说明会</a:t>
            </a:r>
            <a:endParaRPr lang="en-US" altLang="zh-CN"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1150" b="0" i="0" u="none" strike="noStrike" cap="none" dirty="0">
                <a:solidFill>
                  <a:schemeClr val="dk1"/>
                </a:solidFill>
                <a:latin typeface="Arial"/>
                <a:ea typeface="Arial"/>
                <a:cs typeface="Arial"/>
                <a:sym typeface="Arial"/>
              </a:rPr>
              <a:t>6 : 00 PM-  6 : 50  PM</a:t>
            </a:r>
            <a:endParaRPr dirty="0"/>
          </a:p>
          <a:p>
            <a:pPr marL="0" marR="0" lvl="0" indent="0" algn="ctr" rtl="0">
              <a:lnSpc>
                <a:spcPct val="200000"/>
              </a:lnSpc>
              <a:spcBef>
                <a:spcPts val="0"/>
              </a:spcBef>
              <a:spcAft>
                <a:spcPts val="0"/>
              </a:spcAft>
              <a:buNone/>
            </a:pPr>
            <a:r>
              <a:rPr lang="zh-CN" altLang="en-US" sz="900" b="0" i="0" u="none" strike="noStrike" cap="none" dirty="0">
                <a:solidFill>
                  <a:schemeClr val="dk1"/>
                </a:solidFill>
                <a:latin typeface="Arial"/>
                <a:ea typeface="Arial"/>
                <a:cs typeface="Arial"/>
                <a:sym typeface="Arial"/>
              </a:rPr>
              <a:t>晚餐</a:t>
            </a:r>
            <a:endParaRPr lang="en-US" altLang="zh-CN" sz="9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1150" b="0" i="0" u="none" strike="noStrike" cap="none" dirty="0">
                <a:solidFill>
                  <a:schemeClr val="dk1"/>
                </a:solidFill>
                <a:latin typeface="Arial"/>
                <a:ea typeface="Arial"/>
                <a:cs typeface="Arial"/>
                <a:sym typeface="Arial"/>
              </a:rPr>
              <a:t>7 : 00 PM - 09 : 00  PM</a:t>
            </a:r>
            <a:endParaRPr dirty="0"/>
          </a:p>
          <a:p>
            <a:pPr marL="0" marR="0" lvl="0" indent="0" algn="ctr" rtl="0">
              <a:lnSpc>
                <a:spcPct val="200000"/>
              </a:lnSpc>
              <a:spcBef>
                <a:spcPts val="0"/>
              </a:spcBef>
              <a:spcAft>
                <a:spcPts val="0"/>
              </a:spcAft>
              <a:buNone/>
            </a:pPr>
            <a:r>
              <a:rPr lang="en-US" sz="900" b="0" i="0" u="none" strike="noStrike" cap="none" dirty="0">
                <a:solidFill>
                  <a:schemeClr val="dk1"/>
                </a:solidFill>
                <a:latin typeface="Arial"/>
                <a:ea typeface="Arial"/>
                <a:cs typeface="Arial"/>
                <a:sym typeface="Arial"/>
              </a:rPr>
              <a:t>SM </a:t>
            </a:r>
            <a:r>
              <a:rPr lang="en-US" sz="900" b="0" i="0" u="none" strike="noStrike" cap="none" dirty="0" err="1">
                <a:solidFill>
                  <a:schemeClr val="dk1"/>
                </a:solidFill>
                <a:latin typeface="Arial"/>
                <a:ea typeface="Arial"/>
                <a:cs typeface="Arial"/>
                <a:sym typeface="Arial"/>
              </a:rPr>
              <a:t>购物中心换钱</a:t>
            </a:r>
            <a:r>
              <a:rPr lang="zh-CN" altLang="en-US" sz="900" b="0" i="0" u="none" strike="noStrike" cap="none" dirty="0">
                <a:solidFill>
                  <a:schemeClr val="dk1"/>
                </a:solidFill>
                <a:latin typeface="Arial"/>
                <a:ea typeface="Arial"/>
                <a:cs typeface="Arial"/>
                <a:sym typeface="Arial"/>
              </a:rPr>
              <a:t>，购物</a:t>
            </a:r>
            <a:endParaRPr sz="900" b="0" i="0" u="none" strike="noStrike" cap="none" dirty="0">
              <a:solidFill>
                <a:schemeClr val="dk1"/>
              </a:solidFill>
              <a:latin typeface="Arial"/>
              <a:ea typeface="Arial"/>
              <a:cs typeface="Arial"/>
              <a:sym typeface="Arial"/>
            </a:endParaRPr>
          </a:p>
          <a:p>
            <a:pPr marL="0" marR="0" lvl="0" indent="0" algn="ctr" rtl="0">
              <a:lnSpc>
                <a:spcPct val="163636"/>
              </a:lnSpc>
              <a:spcBef>
                <a:spcPts val="0"/>
              </a:spcBef>
              <a:spcAft>
                <a:spcPts val="0"/>
              </a:spcAft>
              <a:buNone/>
            </a:pPr>
            <a:r>
              <a:rPr lang="en-US" sz="1100" b="0" i="0" u="none" strike="noStrike" cap="none" dirty="0">
                <a:solidFill>
                  <a:schemeClr val="dk1"/>
                </a:solidFill>
                <a:latin typeface="Arial"/>
                <a:ea typeface="Arial"/>
                <a:cs typeface="Arial"/>
                <a:sym typeface="Arial"/>
              </a:rPr>
              <a:t>09 : 00 PM – 10 : 00 PM</a:t>
            </a:r>
            <a:endParaRPr dirty="0"/>
          </a:p>
          <a:p>
            <a:pPr marL="0" marR="0" lvl="0" indent="0" algn="ctr" rtl="0">
              <a:lnSpc>
                <a:spcPct val="200000"/>
              </a:lnSpc>
              <a:spcBef>
                <a:spcPts val="0"/>
              </a:spcBef>
              <a:spcAft>
                <a:spcPts val="0"/>
              </a:spcAft>
              <a:buNone/>
            </a:pPr>
            <a:r>
              <a:rPr lang="en-US" sz="900" b="0" i="0" u="none" strike="noStrike" cap="none" dirty="0" err="1">
                <a:solidFill>
                  <a:schemeClr val="dk1"/>
                </a:solidFill>
                <a:latin typeface="Arial"/>
                <a:ea typeface="Arial"/>
                <a:cs typeface="Arial"/>
                <a:sym typeface="Arial"/>
              </a:rPr>
              <a:t>介绍学校设施</a:t>
            </a:r>
            <a:br>
              <a:rPr lang="en-US" sz="900" b="0" i="0" u="none" strike="noStrike" cap="none" dirty="0">
                <a:solidFill>
                  <a:schemeClr val="dk1"/>
                </a:solidFill>
                <a:latin typeface="Arial"/>
                <a:ea typeface="Arial"/>
                <a:cs typeface="Arial"/>
                <a:sym typeface="Arial"/>
              </a:rPr>
            </a:br>
            <a:r>
              <a:rPr lang="en-US" sz="900" dirty="0" err="1">
                <a:solidFill>
                  <a:schemeClr val="dk1"/>
                </a:solidFill>
              </a:rPr>
              <a:t>教材和日程分配</a:t>
            </a:r>
            <a:endParaRPr sz="900" b="0" i="0" u="none" strike="noStrike" cap="none" dirty="0">
              <a:solidFill>
                <a:schemeClr val="dk1"/>
              </a:solidFill>
              <a:latin typeface="Arial"/>
              <a:ea typeface="Arial"/>
              <a:cs typeface="Arial"/>
              <a:sym typeface="Arial"/>
            </a:endParaRPr>
          </a:p>
        </p:txBody>
      </p:sp>
      <p:sp>
        <p:nvSpPr>
          <p:cNvPr id="106" name="Google Shape;106;p2"/>
          <p:cNvSpPr/>
          <p:nvPr/>
        </p:nvSpPr>
        <p:spPr>
          <a:xfrm>
            <a:off x="4098695" y="2327174"/>
            <a:ext cx="2597100" cy="7199431"/>
          </a:xfrm>
          <a:prstGeom prst="rect">
            <a:avLst/>
          </a:prstGeom>
          <a:noFill/>
          <a:ln>
            <a:noFill/>
          </a:ln>
        </p:spPr>
        <p:txBody>
          <a:bodyPr spcFirstLastPara="1" wrap="square" lIns="91425" tIns="45700" rIns="91425" bIns="45700" anchor="t" anchorCtr="0">
            <a:spAutoFit/>
          </a:bodyPr>
          <a:lstStyle/>
          <a:p>
            <a:pPr marL="0" marR="0" lvl="0" indent="0" algn="ctr" rtl="0">
              <a:lnSpc>
                <a:spcPct val="156521"/>
              </a:lnSpc>
              <a:spcBef>
                <a:spcPts val="0"/>
              </a:spcBef>
              <a:spcAft>
                <a:spcPts val="0"/>
              </a:spcAft>
              <a:buNone/>
            </a:pPr>
            <a:r>
              <a:rPr lang="en-US" sz="800" b="0" i="0" u="none" strike="noStrike" cap="none" dirty="0">
                <a:solidFill>
                  <a:schemeClr val="dk1"/>
                </a:solidFill>
                <a:latin typeface="Arial"/>
                <a:ea typeface="Arial"/>
                <a:cs typeface="Arial"/>
                <a:sym typeface="Arial"/>
              </a:rPr>
              <a:t>7 : 00 AM  -  7 : 50 PM</a:t>
            </a:r>
            <a:endParaRPr sz="800" dirty="0"/>
          </a:p>
          <a:p>
            <a:pPr marL="0" marR="0" lvl="0" indent="0" algn="ctr" rtl="0">
              <a:lnSpc>
                <a:spcPct val="200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早餐</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800" b="0" i="0" u="none" strike="noStrike" cap="none" dirty="0">
                <a:solidFill>
                  <a:schemeClr val="dk1"/>
                </a:solidFill>
                <a:latin typeface="Arial"/>
                <a:ea typeface="Arial"/>
                <a:cs typeface="Arial"/>
                <a:sym typeface="Arial"/>
              </a:rPr>
              <a:t>8 : 00 AM – 8 : 50 AM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第一节课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9 : 00 AM – 9 : 50AM</a:t>
            </a:r>
            <a:br>
              <a:rPr lang="en-US" sz="800" b="0" i="0" u="none" strike="noStrike" cap="none" dirty="0">
                <a:solidFill>
                  <a:schemeClr val="dk1"/>
                </a:solidFill>
                <a:latin typeface="Arial"/>
                <a:ea typeface="Arial"/>
                <a:cs typeface="Arial"/>
                <a:sym typeface="Arial"/>
              </a:rPr>
            </a:br>
            <a:r>
              <a:rPr lang="en-US" sz="800" b="0" i="0" u="none" strike="noStrike" cap="none" dirty="0" err="1">
                <a:solidFill>
                  <a:schemeClr val="dk1"/>
                </a:solidFill>
                <a:latin typeface="Arial"/>
                <a:ea typeface="Arial"/>
                <a:cs typeface="Arial"/>
                <a:sym typeface="Arial"/>
              </a:rPr>
              <a:t>第二节课</a:t>
            </a:r>
            <a:endParaRPr sz="800" b="0" i="0" u="none" strike="noStrike" cap="none" dirty="0">
              <a:solidFill>
                <a:schemeClr val="dk1"/>
              </a:solidFill>
              <a:latin typeface="Arial"/>
              <a:ea typeface="Arial"/>
              <a:cs typeface="Arial"/>
              <a:sym typeface="Arial"/>
            </a:endParaRPr>
          </a:p>
          <a:p>
            <a:pPr marL="0" marR="0" lvl="0" indent="0" algn="ctr" rtl="0">
              <a:lnSpc>
                <a:spcPct val="156521"/>
              </a:lnSpc>
              <a:spcBef>
                <a:spcPts val="0"/>
              </a:spcBef>
              <a:spcAft>
                <a:spcPts val="0"/>
              </a:spcAft>
              <a:buNone/>
            </a:pPr>
            <a:r>
              <a:rPr lang="en-US" sz="800" b="0" i="0" u="none" strike="noStrike" cap="none" dirty="0">
                <a:solidFill>
                  <a:schemeClr val="dk1"/>
                </a:solidFill>
                <a:latin typeface="Arial"/>
                <a:ea typeface="Arial"/>
                <a:cs typeface="Arial"/>
                <a:sym typeface="Arial"/>
              </a:rPr>
              <a:t>10 : 00 AM - 10 : 50 AM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第三节课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11 : 00 AM – 11 : 50 AM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第四节课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12 : 00 PM – 12 : 50 PM</a:t>
            </a:r>
            <a:endParaRPr sz="800" dirty="0"/>
          </a:p>
          <a:p>
            <a:pPr marL="0" marR="0" lvl="0" indent="0" algn="ctr" rtl="0">
              <a:lnSpc>
                <a:spcPct val="200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午餐</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800" b="0" i="0" u="none" strike="noStrike" cap="none" dirty="0">
                <a:solidFill>
                  <a:schemeClr val="dk1"/>
                </a:solidFill>
                <a:latin typeface="Arial"/>
                <a:ea typeface="Arial"/>
                <a:cs typeface="Arial"/>
                <a:sym typeface="Arial"/>
              </a:rPr>
              <a:t>1 : 00 PM – 1 : 50 PM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第五节课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2 : 00 PM – 2 : 50 PM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第六节课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3 : 00 PM – 3 : 50 PM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第七节课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4 : 00 PM – 4 : 50 PM</a:t>
            </a:r>
            <a:endParaRPr sz="800" dirty="0"/>
          </a:p>
          <a:p>
            <a:pPr marL="0" marR="0" lvl="0" indent="0" algn="ctr" rtl="0">
              <a:lnSpc>
                <a:spcPct val="225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第八节课</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25000"/>
              </a:lnSpc>
              <a:spcBef>
                <a:spcPts val="0"/>
              </a:spcBef>
              <a:spcAft>
                <a:spcPts val="0"/>
              </a:spcAft>
              <a:buNone/>
            </a:pPr>
            <a:r>
              <a:rPr lang="en-US" sz="800" b="0" i="0" u="none" strike="noStrike" cap="none" dirty="0">
                <a:solidFill>
                  <a:schemeClr val="dk1"/>
                </a:solidFill>
                <a:latin typeface="Arial"/>
                <a:ea typeface="Arial"/>
                <a:cs typeface="Arial"/>
                <a:sym typeface="Arial"/>
              </a:rPr>
              <a:t>5 : 00 PM – 5: 50 PM </a:t>
            </a:r>
            <a:endParaRPr sz="800" dirty="0"/>
          </a:p>
          <a:p>
            <a:pPr marL="0" marR="0" lvl="0" indent="0" algn="ctr" rtl="0">
              <a:lnSpc>
                <a:spcPct val="180000"/>
              </a:lnSpc>
              <a:spcBef>
                <a:spcPts val="0"/>
              </a:spcBef>
              <a:spcAft>
                <a:spcPts val="0"/>
              </a:spcAft>
              <a:buNone/>
            </a:pPr>
            <a:r>
              <a:rPr lang="zh-CN" altLang="en-US" sz="800" b="0" i="0" u="none" strike="noStrike" cap="none" dirty="0">
                <a:solidFill>
                  <a:srgbClr val="FF0000"/>
                </a:solidFill>
                <a:latin typeface="Arial"/>
                <a:ea typeface="Arial"/>
                <a:cs typeface="Arial"/>
                <a:sym typeface="Arial"/>
              </a:rPr>
              <a:t>第一节晚课</a:t>
            </a:r>
            <a:endParaRPr lang="en-US" altLang="zh-CN" sz="800" b="0" i="0" u="none" strike="noStrike" cap="none" dirty="0">
              <a:solidFill>
                <a:srgbClr val="FF0000"/>
              </a:solidFill>
              <a:latin typeface="Arial"/>
              <a:ea typeface="Arial"/>
              <a:cs typeface="Arial"/>
              <a:sym typeface="Arial"/>
            </a:endParaRPr>
          </a:p>
          <a:p>
            <a:pPr marL="0" marR="0" lvl="0" indent="0" algn="ctr" rtl="0">
              <a:lnSpc>
                <a:spcPct val="180000"/>
              </a:lnSpc>
              <a:spcBef>
                <a:spcPts val="0"/>
              </a:spcBef>
              <a:spcAft>
                <a:spcPts val="0"/>
              </a:spcAft>
              <a:buNone/>
            </a:pPr>
            <a:r>
              <a:rPr lang="en-US" sz="800" b="0" i="0" u="none" strike="noStrike" cap="none" dirty="0">
                <a:solidFill>
                  <a:schemeClr val="dk1"/>
                </a:solidFill>
                <a:latin typeface="Arial"/>
                <a:ea typeface="Arial"/>
                <a:cs typeface="Arial"/>
                <a:sym typeface="Arial"/>
              </a:rPr>
              <a:t>6 : 00 PM – 6: 50 PM</a:t>
            </a:r>
            <a:endParaRPr sz="800" dirty="0"/>
          </a:p>
          <a:p>
            <a:pPr marL="0" marR="0" lvl="0" indent="0" algn="ctr" rtl="0">
              <a:lnSpc>
                <a:spcPct val="200000"/>
              </a:lnSpc>
              <a:spcBef>
                <a:spcPts val="0"/>
              </a:spcBef>
              <a:spcAft>
                <a:spcPts val="0"/>
              </a:spcAft>
              <a:buNone/>
            </a:pPr>
            <a:r>
              <a:rPr lang="zh-CN" altLang="en-US" sz="800" b="0" i="0" u="none" strike="noStrike" cap="none" dirty="0">
                <a:solidFill>
                  <a:schemeClr val="dk1"/>
                </a:solidFill>
                <a:latin typeface="Arial"/>
                <a:ea typeface="Arial"/>
                <a:cs typeface="Arial"/>
                <a:sym typeface="Arial"/>
              </a:rPr>
              <a:t>晚餐</a:t>
            </a:r>
            <a:endParaRPr lang="en-US" altLang="zh-CN" sz="800" b="0" i="0" u="none" strike="noStrike" cap="none" dirty="0">
              <a:solidFill>
                <a:schemeClr val="dk1"/>
              </a:solidFill>
              <a:latin typeface="Arial"/>
              <a:ea typeface="Arial"/>
              <a:cs typeface="Arial"/>
              <a:sym typeface="Arial"/>
            </a:endParaRPr>
          </a:p>
          <a:p>
            <a:pPr marL="0" marR="0" lvl="0" indent="0" algn="ctr" rtl="0">
              <a:lnSpc>
                <a:spcPct val="200000"/>
              </a:lnSpc>
              <a:spcBef>
                <a:spcPts val="0"/>
              </a:spcBef>
              <a:spcAft>
                <a:spcPts val="0"/>
              </a:spcAft>
              <a:buNone/>
            </a:pPr>
            <a:r>
              <a:rPr lang="en-US" sz="800" b="0" i="0" u="none" strike="noStrike" cap="none" dirty="0">
                <a:solidFill>
                  <a:schemeClr val="dk1"/>
                </a:solidFill>
                <a:latin typeface="Arial"/>
                <a:ea typeface="Arial"/>
                <a:cs typeface="Arial"/>
                <a:sym typeface="Arial"/>
              </a:rPr>
              <a:t>7 : 00 PM – 7 : 50 PM </a:t>
            </a:r>
            <a:endParaRPr sz="800" dirty="0"/>
          </a:p>
          <a:p>
            <a:pPr marL="0" marR="0" lvl="0" indent="0" algn="ctr" rtl="0">
              <a:lnSpc>
                <a:spcPct val="180000"/>
              </a:lnSpc>
              <a:spcBef>
                <a:spcPts val="0"/>
              </a:spcBef>
              <a:spcAft>
                <a:spcPts val="0"/>
              </a:spcAft>
              <a:buNone/>
            </a:pPr>
            <a:r>
              <a:rPr lang="zh-CN" altLang="en-US" sz="800" b="0" i="0" u="none" strike="noStrike" cap="none" dirty="0">
                <a:solidFill>
                  <a:srgbClr val="FF0000"/>
                </a:solidFill>
                <a:latin typeface="Arial"/>
                <a:ea typeface="Arial"/>
                <a:cs typeface="Arial"/>
                <a:sym typeface="Arial"/>
              </a:rPr>
              <a:t>第二节晚课</a:t>
            </a:r>
            <a:endParaRPr lang="en-US" altLang="zh-CN" sz="800" b="0" i="0" u="none" strike="noStrike" cap="none" dirty="0">
              <a:solidFill>
                <a:srgbClr val="FF0000"/>
              </a:solidFill>
              <a:latin typeface="Arial"/>
              <a:ea typeface="Arial"/>
              <a:cs typeface="Arial"/>
              <a:sym typeface="Arial"/>
            </a:endParaRPr>
          </a:p>
          <a:p>
            <a:pPr marL="0" marR="0" lvl="0" indent="0" algn="ctr" rtl="0">
              <a:lnSpc>
                <a:spcPct val="180000"/>
              </a:lnSpc>
              <a:spcBef>
                <a:spcPts val="0"/>
              </a:spcBef>
              <a:spcAft>
                <a:spcPts val="0"/>
              </a:spcAft>
              <a:buNone/>
            </a:pPr>
            <a:r>
              <a:rPr lang="en-US" sz="800" b="0" i="0" u="none" strike="noStrike" cap="none" dirty="0">
                <a:solidFill>
                  <a:schemeClr val="dk1"/>
                </a:solidFill>
                <a:latin typeface="Arial"/>
                <a:ea typeface="Arial"/>
                <a:cs typeface="Arial"/>
                <a:sym typeface="Arial"/>
              </a:rPr>
              <a:t>8 : 00 PM – 8 : 50PM</a:t>
            </a:r>
            <a:endParaRPr sz="800" dirty="0"/>
          </a:p>
          <a:p>
            <a:pPr marL="0" marR="0" lvl="0" indent="0" algn="ctr" rtl="0">
              <a:lnSpc>
                <a:spcPct val="163636"/>
              </a:lnSpc>
              <a:spcBef>
                <a:spcPts val="0"/>
              </a:spcBef>
              <a:spcAft>
                <a:spcPts val="0"/>
              </a:spcAft>
              <a:buNone/>
            </a:pPr>
            <a:r>
              <a:rPr lang="zh-CN" altLang="en-US" sz="800" b="0" i="0" u="none" strike="noStrike" cap="none" dirty="0">
                <a:solidFill>
                  <a:srgbClr val="FF0000"/>
                </a:solidFill>
                <a:latin typeface="Arial"/>
                <a:ea typeface="Arial"/>
                <a:cs typeface="Arial"/>
                <a:sym typeface="Arial"/>
              </a:rPr>
              <a:t>第三节晚课</a:t>
            </a:r>
            <a:endParaRPr sz="800" b="0" i="0" u="none" strike="noStrike" cap="none" dirty="0">
              <a:solidFill>
                <a:schemeClr val="dk1"/>
              </a:solidFill>
              <a:latin typeface="Arial"/>
              <a:ea typeface="Arial"/>
              <a:cs typeface="Arial"/>
              <a:sym typeface="Arial"/>
            </a:endParaRPr>
          </a:p>
        </p:txBody>
      </p:sp>
      <p:sp>
        <p:nvSpPr>
          <p:cNvPr id="107" name="Google Shape;107;p2"/>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08" name="Google Shape;108;p2"/>
          <p:cNvSpPr txBox="1"/>
          <p:nvPr/>
        </p:nvSpPr>
        <p:spPr>
          <a:xfrm>
            <a:off x="-162605" y="10121205"/>
            <a:ext cx="7559700" cy="292347"/>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1000" b="0" i="0" u="none" strike="noStrike" cap="none" dirty="0">
                <a:solidFill>
                  <a:schemeClr val="dk1"/>
                </a:solidFill>
                <a:latin typeface="Arial"/>
                <a:ea typeface="Arial"/>
                <a:cs typeface="Arial"/>
                <a:sym typeface="Arial"/>
              </a:rPr>
              <a:t>* </a:t>
            </a:r>
            <a:r>
              <a:rPr lang="en-US" sz="1000" dirty="0" err="1">
                <a:solidFill>
                  <a:schemeClr val="dk1"/>
                </a:solidFill>
              </a:rPr>
              <a:t>上述时间表可能会根据当地情况而有所改变</a:t>
            </a:r>
            <a:r>
              <a:rPr lang="en-US" sz="1000" b="0" i="0" u="none" strike="noStrike" cap="none" dirty="0">
                <a:solidFill>
                  <a:schemeClr val="dk1"/>
                </a:solidFill>
                <a:latin typeface="Arial"/>
                <a:ea typeface="Arial"/>
                <a:cs typeface="Arial"/>
                <a:sym typeface="Arial"/>
              </a:rPr>
              <a:t>. *</a:t>
            </a:r>
            <a:endParaRPr dirty="0"/>
          </a:p>
        </p:txBody>
      </p:sp>
      <p:pic>
        <p:nvPicPr>
          <p:cNvPr id="109" name="Google Shape;109;p2"/>
          <p:cNvPicPr preferRelativeResize="0"/>
          <p:nvPr/>
        </p:nvPicPr>
        <p:blipFill rotWithShape="1">
          <a:blip r:embed="rId3">
            <a:alphaModFix/>
          </a:blip>
          <a:srcRect/>
          <a:stretch/>
        </p:blipFill>
        <p:spPr>
          <a:xfrm>
            <a:off x="6695794" y="9786002"/>
            <a:ext cx="835399" cy="581504"/>
          </a:xfrm>
          <a:prstGeom prst="rect">
            <a:avLst/>
          </a:prstGeom>
          <a:noFill/>
          <a:ln>
            <a:noFill/>
          </a:ln>
        </p:spPr>
      </p:pic>
      <p:sp>
        <p:nvSpPr>
          <p:cNvPr id="110" name="Google Shape;110;p2"/>
          <p:cNvSpPr/>
          <p:nvPr/>
        </p:nvSpPr>
        <p:spPr>
          <a:xfrm>
            <a:off x="863851" y="2140283"/>
            <a:ext cx="2597100" cy="124800"/>
          </a:xfrm>
          <a:prstGeom prst="rect">
            <a:avLst/>
          </a:prstGeom>
          <a:solidFill>
            <a:srgbClr val="6591E9"/>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1" name="Google Shape;111;p2"/>
          <p:cNvSpPr txBox="1"/>
          <p:nvPr/>
        </p:nvSpPr>
        <p:spPr>
          <a:xfrm>
            <a:off x="880261" y="1710640"/>
            <a:ext cx="17154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US" sz="1200" b="0" i="0" u="none" strike="noStrike" cap="none" dirty="0" err="1">
                <a:solidFill>
                  <a:srgbClr val="3F3F3F"/>
                </a:solidFill>
                <a:latin typeface="Arial"/>
                <a:ea typeface="Arial"/>
                <a:cs typeface="Arial"/>
                <a:sym typeface="Arial"/>
              </a:rPr>
              <a:t>星期一</a:t>
            </a:r>
            <a:endParaRPr sz="1200" b="0" i="0" u="none" strike="noStrike" cap="none" dirty="0">
              <a:solidFill>
                <a:srgbClr val="3F3F3F"/>
              </a:solidFill>
              <a:latin typeface="Arial"/>
              <a:ea typeface="Arial"/>
              <a:cs typeface="Arial"/>
              <a:sym typeface="Arial"/>
            </a:endParaRPr>
          </a:p>
        </p:txBody>
      </p:sp>
      <p:sp>
        <p:nvSpPr>
          <p:cNvPr id="112" name="Google Shape;112;p2"/>
          <p:cNvSpPr/>
          <p:nvPr/>
        </p:nvSpPr>
        <p:spPr>
          <a:xfrm>
            <a:off x="4098710" y="2131894"/>
            <a:ext cx="2597100" cy="124800"/>
          </a:xfrm>
          <a:prstGeom prst="rect">
            <a:avLst/>
          </a:prstGeom>
          <a:solidFill>
            <a:srgbClr val="6591E9"/>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3" name="Google Shape;113;p2"/>
          <p:cNvSpPr txBox="1"/>
          <p:nvPr/>
        </p:nvSpPr>
        <p:spPr>
          <a:xfrm>
            <a:off x="4062570" y="1747273"/>
            <a:ext cx="3334500" cy="2769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1200" dirty="0" err="1">
                <a:solidFill>
                  <a:srgbClr val="3F3F3F"/>
                </a:solidFill>
              </a:rPr>
              <a:t>星期二</a:t>
            </a:r>
            <a:r>
              <a:rPr lang="en-US" sz="1200" b="0" i="0" u="none" strike="noStrike" cap="none" dirty="0">
                <a:solidFill>
                  <a:srgbClr val="3F3F3F"/>
                </a:solidFill>
                <a:latin typeface="Arial"/>
                <a:ea typeface="Arial"/>
                <a:cs typeface="Arial"/>
                <a:sym typeface="Arial"/>
              </a:rPr>
              <a:t> (</a:t>
            </a:r>
            <a:r>
              <a:rPr lang="en-US" altLang="zh-CN" sz="1200" b="0" i="0" u="none" strike="noStrike" cap="none" dirty="0">
                <a:solidFill>
                  <a:srgbClr val="3F3F3F"/>
                </a:solidFill>
                <a:latin typeface="Arial"/>
                <a:ea typeface="Arial"/>
                <a:cs typeface="Arial"/>
                <a:sym typeface="Arial"/>
              </a:rPr>
              <a:t>50</a:t>
            </a:r>
            <a:r>
              <a:rPr lang="zh-CN" altLang="en-US" sz="1200" b="0" i="0" u="none" strike="noStrike" cap="none" dirty="0">
                <a:solidFill>
                  <a:srgbClr val="3F3F3F"/>
                </a:solidFill>
                <a:latin typeface="Arial"/>
                <a:ea typeface="Arial"/>
                <a:cs typeface="Arial"/>
                <a:sym typeface="Arial"/>
              </a:rPr>
              <a:t>分钟上课，</a:t>
            </a:r>
            <a:r>
              <a:rPr lang="en-US" altLang="zh-CN" sz="1200" dirty="0">
                <a:solidFill>
                  <a:srgbClr val="3F3F3F"/>
                </a:solidFill>
              </a:rPr>
              <a:t>10</a:t>
            </a:r>
            <a:r>
              <a:rPr lang="zh-CN" altLang="en-US" sz="1200" dirty="0">
                <a:solidFill>
                  <a:srgbClr val="3F3F3F"/>
                </a:solidFill>
              </a:rPr>
              <a:t>分钟课间休息</a:t>
            </a:r>
            <a:r>
              <a:rPr lang="en-US" sz="1200" b="0" i="0" u="none" strike="noStrike" cap="none" dirty="0">
                <a:solidFill>
                  <a:srgbClr val="3F3F3F"/>
                </a:solidFill>
                <a:latin typeface="Arial"/>
                <a:ea typeface="Arial"/>
                <a:cs typeface="Arial"/>
                <a:sym typeface="Arial"/>
              </a:rPr>
              <a:t>)</a:t>
            </a:r>
            <a:endParaRPr sz="1200" dirty="0">
              <a:solidFill>
                <a:srgbClr val="3F3F3F"/>
              </a:solidFill>
              <a:latin typeface="Arial"/>
              <a:ea typeface="Arial"/>
              <a:cs typeface="Arial"/>
              <a:sym typeface="Arial"/>
            </a:endParaRPr>
          </a:p>
        </p:txBody>
      </p:sp>
      <p:sp>
        <p:nvSpPr>
          <p:cNvPr id="114" name="Google Shape;114;p2"/>
          <p:cNvSpPr/>
          <p:nvPr/>
        </p:nvSpPr>
        <p:spPr>
          <a:xfrm>
            <a:off x="859796" y="9971644"/>
            <a:ext cx="2597100" cy="124800"/>
          </a:xfrm>
          <a:prstGeom prst="rect">
            <a:avLst/>
          </a:prstGeom>
          <a:solidFill>
            <a:srgbClr val="6591E9"/>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4221643" y="9971662"/>
            <a:ext cx="2597100" cy="124800"/>
          </a:xfrm>
          <a:prstGeom prst="rect">
            <a:avLst/>
          </a:prstGeom>
          <a:solidFill>
            <a:srgbClr val="6591E9"/>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2"/>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117" name="Google Shape;117;p2"/>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5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118" name="Google Shape;118;p2"/>
          <p:cNvSpPr txBox="1"/>
          <p:nvPr/>
        </p:nvSpPr>
        <p:spPr>
          <a:xfrm>
            <a:off x="460209" y="1339170"/>
            <a:ext cx="554819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en-US" sz="2400" dirty="0" err="1">
                <a:solidFill>
                  <a:srgbClr val="3F3F3F"/>
                </a:solidFill>
                <a:latin typeface="Arial"/>
                <a:ea typeface="Arial"/>
                <a:cs typeface="Arial"/>
                <a:sym typeface="Arial"/>
              </a:rPr>
              <a:t>新生的日程安排</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125" name="Google Shape;125;p3"/>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5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126" name="Google Shape;126;p3"/>
          <p:cNvSpPr txBox="1"/>
          <p:nvPr/>
        </p:nvSpPr>
        <p:spPr>
          <a:xfrm>
            <a:off x="460209" y="1102058"/>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en-US" sz="2400" dirty="0" err="1">
                <a:solidFill>
                  <a:srgbClr val="3F3F3F"/>
                </a:solidFill>
                <a:latin typeface="Arial"/>
                <a:ea typeface="Arial"/>
                <a:cs typeface="Arial"/>
                <a:sym typeface="Arial"/>
              </a:rPr>
              <a:t>学业政策和程序</a:t>
            </a:r>
            <a:endParaRPr dirty="0"/>
          </a:p>
        </p:txBody>
      </p:sp>
      <p:sp>
        <p:nvSpPr>
          <p:cNvPr id="127" name="Google Shape;127;p3"/>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128" name="Google Shape;128;p3"/>
          <p:cNvSpPr/>
          <p:nvPr/>
        </p:nvSpPr>
        <p:spPr>
          <a:xfrm>
            <a:off x="460210" y="1749492"/>
            <a:ext cx="2194856" cy="329576"/>
          </a:xfrm>
          <a:prstGeom prst="roundRect">
            <a:avLst>
              <a:gd name="adj" fmla="val 16667"/>
            </a:avLst>
          </a:prstGeom>
          <a:solidFill>
            <a:srgbClr val="65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highlight>
                  <a:srgbClr val="6691E9"/>
                </a:highlight>
                <a:latin typeface="Arial"/>
                <a:ea typeface="Arial"/>
                <a:cs typeface="Arial"/>
                <a:sym typeface="Arial"/>
              </a:rPr>
              <a:t>1. </a:t>
            </a:r>
            <a:r>
              <a:rPr lang="en-US" sz="1400" dirty="0" err="1">
                <a:solidFill>
                  <a:schemeClr val="lt1"/>
                </a:solidFill>
                <a:highlight>
                  <a:srgbClr val="6691E9"/>
                </a:highlight>
                <a:latin typeface="Arial"/>
                <a:ea typeface="Arial"/>
                <a:cs typeface="Arial"/>
                <a:sym typeface="Arial"/>
              </a:rPr>
              <a:t>一般规定</a:t>
            </a:r>
            <a:endParaRPr dirty="0"/>
          </a:p>
        </p:txBody>
      </p:sp>
      <p:sp>
        <p:nvSpPr>
          <p:cNvPr id="129" name="Google Shape;129;p3"/>
          <p:cNvSpPr txBox="1"/>
          <p:nvPr/>
        </p:nvSpPr>
        <p:spPr>
          <a:xfrm>
            <a:off x="466734" y="3760233"/>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6591E9"/>
                </a:solidFill>
                <a:latin typeface="Arial"/>
                <a:ea typeface="Arial"/>
                <a:cs typeface="Arial"/>
                <a:sym typeface="Arial"/>
              </a:rPr>
              <a:t>2. </a:t>
            </a:r>
            <a:r>
              <a:rPr lang="en-US" sz="1200" dirty="0" err="1">
                <a:solidFill>
                  <a:srgbClr val="6591E9"/>
                </a:solidFill>
                <a:latin typeface="Arial"/>
                <a:ea typeface="Arial"/>
                <a:cs typeface="Arial"/>
                <a:sym typeface="Arial"/>
              </a:rPr>
              <a:t>同意书签写</a:t>
            </a:r>
            <a:endParaRPr sz="1200" dirty="0">
              <a:solidFill>
                <a:srgbClr val="6591E9"/>
              </a:solidFill>
              <a:latin typeface="Arial"/>
              <a:ea typeface="Arial"/>
              <a:cs typeface="Arial"/>
              <a:sym typeface="Arial"/>
            </a:endParaRPr>
          </a:p>
        </p:txBody>
      </p:sp>
      <p:sp>
        <p:nvSpPr>
          <p:cNvPr id="130" name="Google Shape;130;p3"/>
          <p:cNvSpPr txBox="1"/>
          <p:nvPr/>
        </p:nvSpPr>
        <p:spPr>
          <a:xfrm>
            <a:off x="546004" y="3980157"/>
            <a:ext cx="32640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所有在</a:t>
            </a:r>
            <a:r>
              <a:rPr lang="en-US" sz="900" dirty="0">
                <a:solidFill>
                  <a:schemeClr val="dk1"/>
                </a:solidFill>
                <a:latin typeface="Arial"/>
                <a:ea typeface="Arial"/>
                <a:cs typeface="Arial"/>
                <a:sym typeface="Arial"/>
              </a:rPr>
              <a:t>BECI SPARTA CAMPUS</a:t>
            </a:r>
            <a:r>
              <a:rPr lang="zh-CN" altLang="en-US" sz="900" dirty="0">
                <a:solidFill>
                  <a:schemeClr val="dk1"/>
                </a:solidFill>
                <a:latin typeface="Arial"/>
                <a:ea typeface="Arial"/>
                <a:cs typeface="Arial"/>
                <a:sym typeface="Arial"/>
              </a:rPr>
              <a:t>注册的学生必须在第一节课开始前熟悉语言学校的一般规定、日程规定、生活规定和宿舍规定并签字，此签名视为同意</a:t>
            </a:r>
            <a:r>
              <a:rPr lang="en-US" sz="900" dirty="0">
                <a:solidFill>
                  <a:schemeClr val="dk1"/>
                </a:solidFill>
                <a:latin typeface="Arial"/>
                <a:ea typeface="Arial"/>
                <a:cs typeface="Arial"/>
                <a:sym typeface="Arial"/>
              </a:rPr>
              <a:t>BECI</a:t>
            </a:r>
            <a:r>
              <a:rPr lang="zh-CN" altLang="en-US" sz="900" dirty="0">
                <a:solidFill>
                  <a:schemeClr val="dk1"/>
                </a:solidFill>
                <a:latin typeface="Arial"/>
                <a:ea typeface="Arial"/>
                <a:cs typeface="Arial"/>
                <a:sym typeface="Arial"/>
              </a:rPr>
              <a:t>语言学校规定。</a:t>
            </a:r>
            <a:endParaRPr dirty="0"/>
          </a:p>
        </p:txBody>
      </p:sp>
      <p:sp>
        <p:nvSpPr>
          <p:cNvPr id="131" name="Google Shape;131;p3"/>
          <p:cNvSpPr txBox="1"/>
          <p:nvPr/>
        </p:nvSpPr>
        <p:spPr>
          <a:xfrm>
            <a:off x="3990382" y="2324606"/>
            <a:ext cx="29490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D. SSP</a:t>
            </a:r>
            <a:r>
              <a:rPr lang="zh-CN" altLang="en-US" sz="1100" b="0" dirty="0">
                <a:solidFill>
                  <a:schemeClr val="dk1"/>
                </a:solidFill>
                <a:latin typeface="Arial"/>
                <a:ea typeface="Arial"/>
                <a:cs typeface="Arial"/>
                <a:sym typeface="Arial"/>
              </a:rPr>
              <a:t>（</a:t>
            </a:r>
            <a:r>
              <a:rPr lang="en-US" sz="1100" b="0" dirty="0" err="1">
                <a:solidFill>
                  <a:schemeClr val="dk1"/>
                </a:solidFill>
                <a:latin typeface="Arial"/>
                <a:ea typeface="Arial"/>
                <a:cs typeface="Arial"/>
                <a:sym typeface="Arial"/>
              </a:rPr>
              <a:t>特殊学习许可</a:t>
            </a:r>
            <a:r>
              <a:rPr lang="zh-CN" altLang="en-US" sz="1100" b="0" dirty="0">
                <a:solidFill>
                  <a:schemeClr val="dk1"/>
                </a:solidFill>
                <a:latin typeface="Arial"/>
                <a:ea typeface="Arial"/>
                <a:cs typeface="Arial"/>
                <a:sym typeface="Arial"/>
              </a:rPr>
              <a:t>）</a:t>
            </a:r>
            <a:endParaRPr sz="1100" b="0" dirty="0">
              <a:solidFill>
                <a:schemeClr val="dk1"/>
              </a:solidFill>
              <a:latin typeface="Arial"/>
              <a:ea typeface="Arial"/>
              <a:cs typeface="Arial"/>
              <a:sym typeface="Arial"/>
            </a:endParaRPr>
          </a:p>
        </p:txBody>
      </p:sp>
      <p:sp>
        <p:nvSpPr>
          <p:cNvPr id="132" name="Google Shape;132;p3"/>
          <p:cNvSpPr txBox="1"/>
          <p:nvPr/>
        </p:nvSpPr>
        <p:spPr>
          <a:xfrm>
            <a:off x="3992583" y="2530175"/>
            <a:ext cx="3205800" cy="55357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1111"/>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移民局为持旅游签证入境的外国人合法获得</a:t>
            </a:r>
            <a:r>
              <a:rPr lang="en-US" altLang="zh-CN" sz="900" dirty="0">
                <a:solidFill>
                  <a:schemeClr val="dk1"/>
                </a:solidFill>
                <a:latin typeface="Arial"/>
                <a:ea typeface="Arial"/>
                <a:cs typeface="Arial"/>
                <a:sym typeface="Arial"/>
              </a:rPr>
              <a:t>/</a:t>
            </a:r>
            <a:r>
              <a:rPr lang="zh-CN" altLang="en-US" sz="900" dirty="0">
                <a:solidFill>
                  <a:schemeClr val="dk1"/>
                </a:solidFill>
                <a:latin typeface="Arial"/>
                <a:ea typeface="Arial"/>
                <a:cs typeface="Arial"/>
                <a:sym typeface="Arial"/>
              </a:rPr>
              <a:t>保持学生身份的证明</a:t>
            </a:r>
            <a:endParaRPr lang="en-US" altLang="zh-CN" sz="900" dirty="0">
              <a:solidFill>
                <a:schemeClr val="dk1"/>
              </a:solidFill>
              <a:latin typeface="Arial"/>
              <a:ea typeface="Arial"/>
              <a:cs typeface="Arial"/>
              <a:sym typeface="Arial"/>
            </a:endParaRPr>
          </a:p>
          <a:p>
            <a:pPr marL="171450" marR="0" lvl="0" indent="-171450" algn="l" rtl="0">
              <a:lnSpc>
                <a:spcPct val="111111"/>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 * 签发费</a:t>
            </a:r>
            <a:r>
              <a:rPr lang="en-US" altLang="zh-CN" sz="900" dirty="0">
                <a:solidFill>
                  <a:schemeClr val="dk1"/>
                </a:solidFill>
                <a:latin typeface="Arial"/>
                <a:ea typeface="Arial"/>
                <a:cs typeface="Arial"/>
                <a:sym typeface="Arial"/>
              </a:rPr>
              <a:t>6,800</a:t>
            </a:r>
            <a:r>
              <a:rPr lang="zh-CN" altLang="en-US" sz="900" dirty="0">
                <a:solidFill>
                  <a:schemeClr val="dk1"/>
                </a:solidFill>
                <a:latin typeface="Arial"/>
                <a:ea typeface="Arial"/>
                <a:cs typeface="Arial"/>
                <a:sym typeface="Arial"/>
              </a:rPr>
              <a:t>比索（按</a:t>
            </a:r>
            <a:r>
              <a:rPr lang="en-US" altLang="zh-CN" sz="900" dirty="0">
                <a:solidFill>
                  <a:schemeClr val="dk1"/>
                </a:solidFill>
                <a:latin typeface="Arial"/>
                <a:ea typeface="Arial"/>
                <a:cs typeface="Arial"/>
                <a:sym typeface="Arial"/>
              </a:rPr>
              <a:t>1-24</a:t>
            </a:r>
            <a:r>
              <a:rPr lang="zh-CN" altLang="en-US" sz="900" dirty="0">
                <a:solidFill>
                  <a:schemeClr val="dk1"/>
                </a:solidFill>
                <a:latin typeface="Arial"/>
                <a:ea typeface="Arial"/>
                <a:cs typeface="Arial"/>
                <a:sym typeface="Arial"/>
              </a:rPr>
              <a:t>周计算）</a:t>
            </a:r>
            <a:endParaRPr dirty="0"/>
          </a:p>
        </p:txBody>
      </p:sp>
      <p:sp>
        <p:nvSpPr>
          <p:cNvPr id="133" name="Google Shape;133;p3"/>
          <p:cNvSpPr txBox="1"/>
          <p:nvPr/>
        </p:nvSpPr>
        <p:spPr>
          <a:xfrm>
            <a:off x="4082361" y="3170469"/>
            <a:ext cx="3333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E. </a:t>
            </a:r>
            <a:r>
              <a:rPr lang="en-US" sz="1100" b="0" dirty="0" err="1">
                <a:solidFill>
                  <a:schemeClr val="dk1"/>
                </a:solidFill>
                <a:latin typeface="Arial"/>
                <a:ea typeface="Arial"/>
                <a:cs typeface="Arial"/>
                <a:sym typeface="Arial"/>
              </a:rPr>
              <a:t>身份证ACR</a:t>
            </a:r>
            <a:r>
              <a:rPr lang="en-US" sz="1100" b="0" dirty="0">
                <a:solidFill>
                  <a:schemeClr val="dk1"/>
                </a:solidFill>
                <a:latin typeface="Arial"/>
                <a:ea typeface="Arial"/>
                <a:cs typeface="Arial"/>
                <a:sym typeface="Arial"/>
              </a:rPr>
              <a:t> (I-CARD) </a:t>
            </a:r>
            <a:endParaRPr sz="1100" b="0" dirty="0">
              <a:solidFill>
                <a:schemeClr val="dk1"/>
              </a:solidFill>
              <a:latin typeface="Arial"/>
              <a:ea typeface="Arial"/>
              <a:cs typeface="Arial"/>
              <a:sym typeface="Arial"/>
            </a:endParaRPr>
          </a:p>
        </p:txBody>
      </p:sp>
      <p:sp>
        <p:nvSpPr>
          <p:cNvPr id="134" name="Google Shape;134;p3"/>
          <p:cNvSpPr txBox="1"/>
          <p:nvPr/>
        </p:nvSpPr>
        <p:spPr>
          <a:xfrm>
            <a:off x="4020410" y="3424265"/>
            <a:ext cx="31371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在菲律宾居住超过 </a:t>
            </a:r>
            <a:r>
              <a:rPr lang="en-US" altLang="zh-CN" sz="900" dirty="0">
                <a:solidFill>
                  <a:schemeClr val="dk1"/>
                </a:solidFill>
                <a:latin typeface="Arial"/>
                <a:ea typeface="Arial"/>
                <a:cs typeface="Arial"/>
                <a:sym typeface="Arial"/>
              </a:rPr>
              <a:t>59 </a:t>
            </a:r>
            <a:r>
              <a:rPr lang="zh-CN" altLang="en-US" sz="900" dirty="0">
                <a:solidFill>
                  <a:schemeClr val="dk1"/>
                </a:solidFill>
                <a:latin typeface="Arial"/>
                <a:ea typeface="Arial"/>
                <a:cs typeface="Arial"/>
                <a:sym typeface="Arial"/>
              </a:rPr>
              <a:t>天的外国居民获得合法居留身份所需的证明</a:t>
            </a:r>
            <a:endParaRPr lang="en-US" altLang="zh-CN" sz="900" dirty="0">
              <a:solidFill>
                <a:schemeClr val="dk1"/>
              </a:solidFill>
              <a:latin typeface="Arial"/>
              <a:ea typeface="Arial"/>
              <a:cs typeface="Arial"/>
              <a:sym typeface="Arial"/>
            </a:endParaRP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 * 签发费 </a:t>
            </a:r>
            <a:r>
              <a:rPr lang="en-US" altLang="zh-CN" sz="900" dirty="0">
                <a:solidFill>
                  <a:schemeClr val="dk1"/>
                </a:solidFill>
                <a:latin typeface="Arial"/>
                <a:ea typeface="Arial"/>
                <a:cs typeface="Arial"/>
                <a:sym typeface="Arial"/>
              </a:rPr>
              <a:t>3,500 </a:t>
            </a:r>
            <a:r>
              <a:rPr lang="zh-CN" altLang="en-US" sz="900" dirty="0">
                <a:solidFill>
                  <a:schemeClr val="dk1"/>
                </a:solidFill>
                <a:latin typeface="Arial"/>
                <a:ea typeface="Arial"/>
                <a:cs typeface="Arial"/>
                <a:sym typeface="Arial"/>
              </a:rPr>
              <a:t>比索（仅适用于居住超过 </a:t>
            </a:r>
            <a:r>
              <a:rPr lang="en-US" altLang="zh-CN" sz="900" dirty="0">
                <a:solidFill>
                  <a:schemeClr val="dk1"/>
                </a:solidFill>
                <a:latin typeface="Arial"/>
                <a:ea typeface="Arial"/>
                <a:cs typeface="Arial"/>
                <a:sym typeface="Arial"/>
              </a:rPr>
              <a:t>59 </a:t>
            </a:r>
            <a:r>
              <a:rPr lang="zh-CN" altLang="en-US" sz="900" dirty="0">
                <a:solidFill>
                  <a:schemeClr val="dk1"/>
                </a:solidFill>
                <a:latin typeface="Arial"/>
                <a:ea typeface="Arial"/>
                <a:cs typeface="Arial"/>
                <a:sym typeface="Arial"/>
              </a:rPr>
              <a:t>天的人）</a:t>
            </a:r>
            <a:endParaRPr dirty="0"/>
          </a:p>
        </p:txBody>
      </p:sp>
      <p:sp>
        <p:nvSpPr>
          <p:cNvPr id="135" name="Google Shape;135;p3"/>
          <p:cNvSpPr txBox="1"/>
          <p:nvPr/>
        </p:nvSpPr>
        <p:spPr>
          <a:xfrm>
            <a:off x="4002275" y="4016354"/>
            <a:ext cx="3333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F. </a:t>
            </a:r>
            <a:r>
              <a:rPr lang="en-US" sz="1100" b="0" dirty="0" err="1">
                <a:solidFill>
                  <a:schemeClr val="dk1"/>
                </a:solidFill>
                <a:latin typeface="Arial"/>
                <a:ea typeface="Arial"/>
                <a:cs typeface="Arial"/>
                <a:sym typeface="Arial"/>
              </a:rPr>
              <a:t>教材</a:t>
            </a:r>
            <a:endParaRPr sz="1100" b="0" dirty="0">
              <a:solidFill>
                <a:schemeClr val="dk1"/>
              </a:solidFill>
              <a:latin typeface="Arial"/>
              <a:ea typeface="Arial"/>
              <a:cs typeface="Arial"/>
              <a:sym typeface="Arial"/>
            </a:endParaRPr>
          </a:p>
        </p:txBody>
      </p:sp>
      <p:sp>
        <p:nvSpPr>
          <p:cNvPr id="136" name="Google Shape;136;p3"/>
          <p:cNvSpPr txBox="1"/>
          <p:nvPr/>
        </p:nvSpPr>
        <p:spPr>
          <a:xfrm>
            <a:off x="4082358" y="4225974"/>
            <a:ext cx="2947200"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altLang="zh-CN" sz="900" dirty="0">
                <a:solidFill>
                  <a:schemeClr val="dk1"/>
                </a:solidFill>
                <a:latin typeface="Arial"/>
                <a:ea typeface="Arial"/>
                <a:cs typeface="Arial"/>
                <a:sym typeface="Arial"/>
              </a:rPr>
              <a:t>4</a:t>
            </a:r>
            <a:r>
              <a:rPr lang="zh-CN" altLang="en-US" sz="900" dirty="0">
                <a:solidFill>
                  <a:schemeClr val="dk1"/>
                </a:solidFill>
              </a:rPr>
              <a:t>周</a:t>
            </a:r>
            <a:r>
              <a:rPr lang="en-US" sz="900" dirty="0">
                <a:solidFill>
                  <a:schemeClr val="dk1"/>
                </a:solidFill>
                <a:latin typeface="Arial"/>
                <a:ea typeface="Arial"/>
                <a:cs typeface="Arial"/>
                <a:sym typeface="Arial"/>
              </a:rPr>
              <a:t>– 2,000</a:t>
            </a:r>
            <a:r>
              <a:rPr lang="en-US" sz="900" dirty="0">
                <a:solidFill>
                  <a:schemeClr val="dk1"/>
                </a:solidFill>
              </a:rPr>
              <a:t>比索</a:t>
            </a:r>
            <a:r>
              <a:rPr lang="en-US" sz="900" dirty="0">
                <a:solidFill>
                  <a:schemeClr val="dk1"/>
                </a:solidFill>
                <a:latin typeface="Arial"/>
                <a:ea typeface="Arial"/>
                <a:cs typeface="Arial"/>
                <a:sym typeface="Arial"/>
              </a:rPr>
              <a:t> </a:t>
            </a:r>
            <a:endParaRPr sz="900" dirty="0">
              <a:solidFill>
                <a:schemeClr val="dk1"/>
              </a:solidFill>
              <a:latin typeface="Arial"/>
              <a:ea typeface="Arial"/>
              <a:cs typeface="Arial"/>
              <a:sym typeface="Arial"/>
            </a:endParaRPr>
          </a:p>
        </p:txBody>
      </p:sp>
      <p:sp>
        <p:nvSpPr>
          <p:cNvPr id="137" name="Google Shape;137;p3"/>
          <p:cNvSpPr txBox="1"/>
          <p:nvPr/>
        </p:nvSpPr>
        <p:spPr>
          <a:xfrm>
            <a:off x="3849040" y="4435913"/>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6591E9"/>
                </a:solidFill>
                <a:latin typeface="Arial"/>
                <a:ea typeface="Arial"/>
                <a:cs typeface="Arial"/>
                <a:sym typeface="Arial"/>
              </a:rPr>
              <a:t>4. </a:t>
            </a:r>
            <a:r>
              <a:rPr lang="en-US" sz="1200" dirty="0" err="1">
                <a:solidFill>
                  <a:srgbClr val="6591E9"/>
                </a:solidFill>
                <a:latin typeface="Arial"/>
                <a:ea typeface="Arial"/>
                <a:cs typeface="Arial"/>
                <a:sym typeface="Arial"/>
              </a:rPr>
              <a:t>护照</a:t>
            </a:r>
            <a:endParaRPr sz="1200" dirty="0">
              <a:solidFill>
                <a:srgbClr val="6591E9"/>
              </a:solidFill>
              <a:latin typeface="Arial"/>
              <a:ea typeface="Arial"/>
              <a:cs typeface="Arial"/>
              <a:sym typeface="Arial"/>
            </a:endParaRPr>
          </a:p>
        </p:txBody>
      </p:sp>
      <p:sp>
        <p:nvSpPr>
          <p:cNvPr id="138" name="Google Shape;138;p3"/>
          <p:cNvSpPr txBox="1"/>
          <p:nvPr/>
        </p:nvSpPr>
        <p:spPr>
          <a:xfrm>
            <a:off x="3989386" y="4683536"/>
            <a:ext cx="3359700" cy="138181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Calibri"/>
              <a:buChar char="-"/>
            </a:pPr>
            <a:r>
              <a:rPr lang="ko-KR" altLang="en-US" sz="900" dirty="0" err="1">
                <a:solidFill>
                  <a:schemeClr val="dk1"/>
                </a:solidFill>
                <a:latin typeface="Calibri"/>
                <a:ea typeface="Calibri"/>
                <a:cs typeface="Calibri"/>
                <a:sym typeface="Calibri"/>
              </a:rPr>
              <a:t>在校</a:t>
            </a:r>
            <a:r>
              <a:rPr lang="zh-CN" altLang="en-US" sz="900" dirty="0">
                <a:solidFill>
                  <a:schemeClr val="dk1"/>
                </a:solidFill>
                <a:latin typeface="Calibri"/>
                <a:ea typeface="Calibri"/>
                <a:cs typeface="Calibri"/>
                <a:sym typeface="Calibri"/>
              </a:rPr>
              <a:t>学生的护照由学院保管。</a:t>
            </a:r>
          </a:p>
          <a:p>
            <a:pPr marL="171450" marR="0" lvl="0" indent="-171450" algn="l" rtl="0">
              <a:lnSpc>
                <a:spcPct val="133333"/>
              </a:lnSpc>
              <a:spcBef>
                <a:spcPts val="0"/>
              </a:spcBef>
              <a:spcAft>
                <a:spcPts val="0"/>
              </a:spcAft>
              <a:buClr>
                <a:schemeClr val="dk1"/>
              </a:buClr>
              <a:buSzPts val="900"/>
              <a:buFont typeface="Calibri"/>
              <a:buChar char="-"/>
            </a:pPr>
            <a:r>
              <a:rPr lang="zh-CN" altLang="en-US" sz="900" dirty="0">
                <a:solidFill>
                  <a:schemeClr val="dk1"/>
                </a:solidFill>
                <a:latin typeface="Calibri"/>
                <a:ea typeface="Calibri"/>
                <a:cs typeface="Calibri"/>
                <a:sym typeface="Calibri"/>
              </a:rPr>
              <a:t>如需护照，需提前一周（以工作日为准）到办公室咨询。</a:t>
            </a:r>
            <a:endParaRPr lang="en-US" altLang="zh-CN" sz="900" dirty="0">
              <a:solidFill>
                <a:schemeClr val="dk1"/>
              </a:solidFill>
              <a:latin typeface="Calibri"/>
              <a:ea typeface="Calibri"/>
              <a:cs typeface="Calibri"/>
              <a:sym typeface="Calibri"/>
            </a:endParaRPr>
          </a:p>
          <a:p>
            <a:pPr marL="171450" marR="0" lvl="0" indent="-171450" algn="l" rtl="0">
              <a:lnSpc>
                <a:spcPct val="133333"/>
              </a:lnSpc>
              <a:spcBef>
                <a:spcPts val="0"/>
              </a:spcBef>
              <a:spcAft>
                <a:spcPts val="0"/>
              </a:spcAft>
              <a:buClr>
                <a:schemeClr val="dk1"/>
              </a:buClr>
              <a:buSzPts val="900"/>
              <a:buFont typeface="Calibri"/>
              <a:buChar char="-"/>
            </a:pPr>
            <a:r>
              <a:rPr lang="zh-CN" altLang="en-US" sz="900" dirty="0">
                <a:solidFill>
                  <a:schemeClr val="dk1"/>
                </a:solidFill>
                <a:latin typeface="Calibri"/>
                <a:ea typeface="Calibri"/>
                <a:cs typeface="Calibri"/>
                <a:sym typeface="Calibri"/>
              </a:rPr>
              <a:t> * 护照申请、领取、返还地点：一楼办公室</a:t>
            </a:r>
          </a:p>
          <a:p>
            <a:pPr marL="171450" marR="0" lvl="0" indent="-171450" algn="l" rtl="0">
              <a:lnSpc>
                <a:spcPct val="133333"/>
              </a:lnSpc>
              <a:spcBef>
                <a:spcPts val="0"/>
              </a:spcBef>
              <a:spcAft>
                <a:spcPts val="0"/>
              </a:spcAft>
              <a:buClr>
                <a:schemeClr val="dk1"/>
              </a:buClr>
              <a:buSzPts val="900"/>
              <a:buFont typeface="Calibri"/>
              <a:buChar char="-"/>
            </a:pPr>
            <a:r>
              <a:rPr lang="zh-CN" altLang="en-US" sz="900" dirty="0">
                <a:solidFill>
                  <a:schemeClr val="dk1"/>
                </a:solidFill>
                <a:latin typeface="Calibri"/>
                <a:ea typeface="Calibri"/>
                <a:cs typeface="Calibri"/>
                <a:sym typeface="Calibri"/>
              </a:rPr>
              <a:t>使用护照后，请务必立即归还给办公室。</a:t>
            </a:r>
          </a:p>
          <a:p>
            <a:pPr marL="171450" marR="0" lvl="0" indent="-171450" algn="l" rtl="0">
              <a:lnSpc>
                <a:spcPct val="133333"/>
              </a:lnSpc>
              <a:spcBef>
                <a:spcPts val="0"/>
              </a:spcBef>
              <a:spcAft>
                <a:spcPts val="0"/>
              </a:spcAft>
              <a:buClr>
                <a:schemeClr val="dk1"/>
              </a:buClr>
              <a:buSzPts val="900"/>
              <a:buFont typeface="Calibri"/>
              <a:buChar char="-"/>
            </a:pPr>
            <a:endParaRPr lang="zh-CN" altLang="en-US" sz="900" dirty="0">
              <a:solidFill>
                <a:schemeClr val="dk1"/>
              </a:solidFill>
              <a:latin typeface="Calibri"/>
              <a:ea typeface="Calibri"/>
              <a:cs typeface="Calibri"/>
              <a:sym typeface="Calibri"/>
            </a:endParaRPr>
          </a:p>
          <a:p>
            <a:pPr marL="171450" marR="0" lvl="0" indent="-171450" algn="l" rtl="0">
              <a:lnSpc>
                <a:spcPct val="133333"/>
              </a:lnSpc>
              <a:spcBef>
                <a:spcPts val="0"/>
              </a:spcBef>
              <a:spcAft>
                <a:spcPts val="0"/>
              </a:spcAft>
              <a:buClr>
                <a:schemeClr val="dk1"/>
              </a:buClr>
              <a:buSzPts val="900"/>
              <a:buFont typeface="Calibri"/>
              <a:buChar char="-"/>
            </a:pPr>
            <a:r>
              <a:rPr lang="zh-CN" altLang="en-US" sz="900" dirty="0">
                <a:solidFill>
                  <a:schemeClr val="dk1"/>
                </a:solidFill>
                <a:latin typeface="Calibri"/>
                <a:ea typeface="Calibri"/>
                <a:cs typeface="Calibri"/>
                <a:sym typeface="Calibri"/>
              </a:rPr>
              <a:t>注意：如遇突发自然灾害等突发情况，在移民局收回护照可能需要时间，所以要尽快申请。</a:t>
            </a:r>
            <a:endParaRPr sz="900" dirty="0">
              <a:solidFill>
                <a:schemeClr val="dk1"/>
              </a:solidFill>
              <a:latin typeface="Arial"/>
              <a:ea typeface="Arial"/>
              <a:cs typeface="Arial"/>
              <a:sym typeface="Arial"/>
            </a:endParaRPr>
          </a:p>
        </p:txBody>
      </p:sp>
      <p:sp>
        <p:nvSpPr>
          <p:cNvPr id="139" name="Google Shape;139;p3"/>
          <p:cNvSpPr txBox="1"/>
          <p:nvPr/>
        </p:nvSpPr>
        <p:spPr>
          <a:xfrm>
            <a:off x="3849040" y="6303218"/>
            <a:ext cx="2743200" cy="308377"/>
          </a:xfrm>
          <a:prstGeom prst="rect">
            <a:avLst/>
          </a:prstGeom>
          <a:noFill/>
          <a:ln>
            <a:noFill/>
          </a:ln>
        </p:spPr>
        <p:txBody>
          <a:bodyPr spcFirstLastPara="1" wrap="square" lIns="91425" tIns="45700" rIns="91425" bIns="45700" anchor="t" anchorCtr="0">
            <a:spAutoFit/>
          </a:bodyPr>
          <a:lstStyle/>
          <a:p>
            <a:pPr marL="0" marR="0" lvl="0" indent="0" algn="l" rtl="0">
              <a:lnSpc>
                <a:spcPct val="116666"/>
              </a:lnSpc>
              <a:spcBef>
                <a:spcPts val="0"/>
              </a:spcBef>
              <a:spcAft>
                <a:spcPts val="0"/>
              </a:spcAft>
              <a:buNone/>
            </a:pPr>
            <a:r>
              <a:rPr lang="en-US" sz="1200" dirty="0">
                <a:solidFill>
                  <a:srgbClr val="6591E9"/>
                </a:solidFill>
                <a:latin typeface="Arial"/>
                <a:ea typeface="Arial"/>
                <a:cs typeface="Arial"/>
                <a:sym typeface="Arial"/>
              </a:rPr>
              <a:t>5. </a:t>
            </a:r>
            <a:r>
              <a:rPr lang="en-US" sz="1200" dirty="0" err="1">
                <a:solidFill>
                  <a:srgbClr val="6591E9"/>
                </a:solidFill>
                <a:latin typeface="Arial"/>
                <a:ea typeface="Arial"/>
                <a:cs typeface="Arial"/>
                <a:sym typeface="Arial"/>
              </a:rPr>
              <a:t>公告事项</a:t>
            </a:r>
            <a:endParaRPr sz="1200" dirty="0">
              <a:solidFill>
                <a:srgbClr val="6591E9"/>
              </a:solidFill>
              <a:latin typeface="Arial"/>
              <a:ea typeface="Arial"/>
              <a:cs typeface="Arial"/>
              <a:sym typeface="Arial"/>
            </a:endParaRPr>
          </a:p>
        </p:txBody>
      </p:sp>
      <p:sp>
        <p:nvSpPr>
          <p:cNvPr id="140" name="Google Shape;140;p3"/>
          <p:cNvSpPr txBox="1"/>
          <p:nvPr/>
        </p:nvSpPr>
        <p:spPr>
          <a:xfrm>
            <a:off x="3992700" y="6602650"/>
            <a:ext cx="3312900" cy="82916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所有通知均以英文书写，并张贴在餐厅一楼的布告栏上。因未查看公告而造成的任何问题，学生不能追究学校责任。</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如遇突发紧急情况，公告会在</a:t>
            </a:r>
            <a:r>
              <a:rPr lang="en-US" altLang="zh-CN" sz="900" dirty="0">
                <a:solidFill>
                  <a:schemeClr val="dk1"/>
                </a:solidFill>
                <a:latin typeface="Arial"/>
                <a:ea typeface="Arial"/>
                <a:cs typeface="Arial"/>
                <a:sym typeface="Arial"/>
              </a:rPr>
              <a:t>messenger</a:t>
            </a:r>
            <a:r>
              <a:rPr lang="zh-CN" altLang="en-US" sz="900" dirty="0">
                <a:solidFill>
                  <a:schemeClr val="dk1"/>
                </a:solidFill>
                <a:latin typeface="Arial"/>
                <a:ea typeface="Arial"/>
                <a:cs typeface="Arial"/>
                <a:sym typeface="Arial"/>
              </a:rPr>
              <a:t>软件群聊室中分享。</a:t>
            </a:r>
            <a:endParaRPr dirty="0"/>
          </a:p>
        </p:txBody>
      </p:sp>
      <p:sp>
        <p:nvSpPr>
          <p:cNvPr id="141" name="Google Shape;141;p3"/>
          <p:cNvSpPr txBox="1"/>
          <p:nvPr/>
        </p:nvSpPr>
        <p:spPr>
          <a:xfrm>
            <a:off x="3842514" y="7488402"/>
            <a:ext cx="3231900" cy="308377"/>
          </a:xfrm>
          <a:prstGeom prst="rect">
            <a:avLst/>
          </a:prstGeom>
          <a:noFill/>
          <a:ln>
            <a:noFill/>
          </a:ln>
        </p:spPr>
        <p:txBody>
          <a:bodyPr spcFirstLastPara="1" wrap="square" lIns="91425" tIns="45700" rIns="91425" bIns="45700" anchor="t" anchorCtr="0">
            <a:spAutoFit/>
          </a:bodyPr>
          <a:lstStyle/>
          <a:p>
            <a:pPr marL="0" marR="0" lvl="0" indent="0" algn="l" rtl="0">
              <a:lnSpc>
                <a:spcPct val="116666"/>
              </a:lnSpc>
              <a:spcBef>
                <a:spcPts val="0"/>
              </a:spcBef>
              <a:spcAft>
                <a:spcPts val="0"/>
              </a:spcAft>
              <a:buNone/>
            </a:pPr>
            <a:r>
              <a:rPr lang="en-US" sz="1200" dirty="0">
                <a:solidFill>
                  <a:srgbClr val="6591E9"/>
                </a:solidFill>
                <a:latin typeface="Arial"/>
                <a:ea typeface="Arial"/>
                <a:cs typeface="Arial"/>
                <a:sym typeface="Arial"/>
              </a:rPr>
              <a:t>6. </a:t>
            </a:r>
            <a:r>
              <a:rPr lang="en-US" sz="1200" dirty="0" err="1">
                <a:solidFill>
                  <a:srgbClr val="6591E9"/>
                </a:solidFill>
                <a:latin typeface="Arial"/>
                <a:ea typeface="Arial"/>
                <a:cs typeface="Arial"/>
                <a:sym typeface="Arial"/>
              </a:rPr>
              <a:t>责任和权利</a:t>
            </a:r>
            <a:endParaRPr sz="1200" dirty="0">
              <a:solidFill>
                <a:srgbClr val="6591E9"/>
              </a:solidFill>
              <a:latin typeface="Arial"/>
              <a:ea typeface="Arial"/>
              <a:cs typeface="Arial"/>
              <a:sym typeface="Arial"/>
            </a:endParaRPr>
          </a:p>
        </p:txBody>
      </p:sp>
      <p:sp>
        <p:nvSpPr>
          <p:cNvPr id="142" name="Google Shape;142;p3"/>
          <p:cNvSpPr txBox="1"/>
          <p:nvPr/>
        </p:nvSpPr>
        <p:spPr>
          <a:xfrm>
            <a:off x="3972575" y="7774632"/>
            <a:ext cx="3312942" cy="117271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5555"/>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学院根据与学生签订的合同提供课程和宿舍。</a:t>
            </a:r>
          </a:p>
          <a:p>
            <a:pPr marL="171450" marR="0" lvl="0" indent="-171450" algn="l" rtl="0">
              <a:lnSpc>
                <a:spcPct val="155555"/>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学生必须遵守既定的规章制度，如有违反，须承担相应的处罚。</a:t>
            </a:r>
          </a:p>
          <a:p>
            <a:pPr marL="171450" marR="0" lvl="0" indent="-171450" algn="l" rtl="0">
              <a:lnSpc>
                <a:spcPct val="155555"/>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如遇意外自然灾害（台风、地震）或紧急情况，学院不承担任何赔偿责任。</a:t>
            </a:r>
            <a:endParaRPr dirty="0"/>
          </a:p>
        </p:txBody>
      </p:sp>
      <p:sp>
        <p:nvSpPr>
          <p:cNvPr id="143" name="Google Shape;143;p3"/>
          <p:cNvSpPr txBox="1"/>
          <p:nvPr/>
        </p:nvSpPr>
        <p:spPr>
          <a:xfrm>
            <a:off x="3842515" y="8878902"/>
            <a:ext cx="2743200" cy="308377"/>
          </a:xfrm>
          <a:prstGeom prst="rect">
            <a:avLst/>
          </a:prstGeom>
          <a:noFill/>
          <a:ln>
            <a:noFill/>
          </a:ln>
        </p:spPr>
        <p:txBody>
          <a:bodyPr spcFirstLastPara="1" wrap="square" lIns="91425" tIns="45700" rIns="91425" bIns="45700" anchor="t" anchorCtr="0">
            <a:spAutoFit/>
          </a:bodyPr>
          <a:lstStyle/>
          <a:p>
            <a:pPr marL="0" marR="0" lvl="0" indent="0" algn="l" rtl="0">
              <a:lnSpc>
                <a:spcPct val="116666"/>
              </a:lnSpc>
              <a:spcBef>
                <a:spcPts val="0"/>
              </a:spcBef>
              <a:spcAft>
                <a:spcPts val="0"/>
              </a:spcAft>
              <a:buNone/>
            </a:pPr>
            <a:r>
              <a:rPr lang="en-US" sz="1200" b="0" dirty="0">
                <a:solidFill>
                  <a:srgbClr val="6591E9"/>
                </a:solidFill>
                <a:latin typeface="Arial"/>
                <a:ea typeface="Arial"/>
                <a:cs typeface="Arial"/>
                <a:sym typeface="Arial"/>
              </a:rPr>
              <a:t>7. </a:t>
            </a:r>
            <a:r>
              <a:rPr lang="en-US" sz="1200" dirty="0" err="1">
                <a:solidFill>
                  <a:srgbClr val="6591E9"/>
                </a:solidFill>
              </a:rPr>
              <a:t>遣返</a:t>
            </a:r>
            <a:endParaRPr sz="1200" b="0" dirty="0">
              <a:solidFill>
                <a:srgbClr val="6591E9"/>
              </a:solidFill>
              <a:latin typeface="Arial"/>
              <a:ea typeface="Arial"/>
              <a:cs typeface="Arial"/>
              <a:sym typeface="Arial"/>
            </a:endParaRPr>
          </a:p>
        </p:txBody>
      </p:sp>
      <p:sp>
        <p:nvSpPr>
          <p:cNvPr id="144" name="Google Shape;144;p3"/>
          <p:cNvSpPr txBox="1"/>
          <p:nvPr/>
        </p:nvSpPr>
        <p:spPr>
          <a:xfrm>
            <a:off x="3980487" y="9101527"/>
            <a:ext cx="3216900"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如果发现</a:t>
            </a:r>
            <a:r>
              <a:rPr lang="zh-CN" altLang="en-US" sz="1000" dirty="0">
                <a:solidFill>
                  <a:schemeClr val="dk1"/>
                </a:solidFill>
                <a:latin typeface="Arial"/>
                <a:ea typeface="Arial"/>
                <a:cs typeface="Arial"/>
                <a:sym typeface="Arial"/>
              </a:rPr>
              <a:t>符合退学条件的情况，将立即开除学籍，不得重新入学。</a:t>
            </a:r>
            <a:endParaRPr dirty="0"/>
          </a:p>
        </p:txBody>
      </p:sp>
      <p:sp>
        <p:nvSpPr>
          <p:cNvPr id="145" name="Google Shape;145;p3"/>
          <p:cNvSpPr txBox="1"/>
          <p:nvPr/>
        </p:nvSpPr>
        <p:spPr>
          <a:xfrm>
            <a:off x="4030681" y="9906694"/>
            <a:ext cx="30507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00" dirty="0">
                <a:solidFill>
                  <a:srgbClr val="F33F59"/>
                </a:solidFill>
                <a:latin typeface="Arial"/>
                <a:ea typeface="Arial"/>
                <a:cs typeface="Arial"/>
                <a:sym typeface="Arial"/>
              </a:rPr>
              <a:t>注意：请参阅第 </a:t>
            </a:r>
            <a:r>
              <a:rPr lang="en-US" altLang="zh-CN" sz="900" dirty="0">
                <a:solidFill>
                  <a:srgbClr val="F33F59"/>
                </a:solidFill>
                <a:latin typeface="Arial"/>
                <a:ea typeface="Arial"/>
                <a:cs typeface="Arial"/>
                <a:sym typeface="Arial"/>
              </a:rPr>
              <a:t>10 </a:t>
            </a:r>
            <a:r>
              <a:rPr lang="zh-CN" altLang="en-US" sz="900" dirty="0">
                <a:solidFill>
                  <a:srgbClr val="F33F59"/>
                </a:solidFill>
                <a:latin typeface="Arial"/>
                <a:ea typeface="Arial"/>
                <a:cs typeface="Arial"/>
                <a:sym typeface="Arial"/>
              </a:rPr>
              <a:t>页了解遣返规则。</a:t>
            </a:r>
            <a:endParaRPr dirty="0"/>
          </a:p>
        </p:txBody>
      </p:sp>
      <p:sp>
        <p:nvSpPr>
          <p:cNvPr id="146" name="Google Shape;146;p3"/>
          <p:cNvSpPr txBox="1"/>
          <p:nvPr/>
        </p:nvSpPr>
        <p:spPr>
          <a:xfrm>
            <a:off x="466734" y="2126222"/>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6591E9"/>
                </a:solidFill>
                <a:latin typeface="Arial"/>
                <a:ea typeface="Arial"/>
                <a:cs typeface="Arial"/>
                <a:sym typeface="Arial"/>
              </a:rPr>
              <a:t>1. </a:t>
            </a:r>
            <a:r>
              <a:rPr lang="en-US" sz="1200" dirty="0" err="1">
                <a:solidFill>
                  <a:srgbClr val="6591E9"/>
                </a:solidFill>
                <a:latin typeface="Arial"/>
                <a:ea typeface="Arial"/>
                <a:cs typeface="Arial"/>
                <a:sym typeface="Arial"/>
              </a:rPr>
              <a:t>摘要</a:t>
            </a:r>
            <a:endParaRPr dirty="0"/>
          </a:p>
        </p:txBody>
      </p:sp>
      <p:sp>
        <p:nvSpPr>
          <p:cNvPr id="147" name="Google Shape;147;p3"/>
          <p:cNvSpPr txBox="1"/>
          <p:nvPr/>
        </p:nvSpPr>
        <p:spPr>
          <a:xfrm>
            <a:off x="491854" y="2337884"/>
            <a:ext cx="3372300" cy="82916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这些规则适用于参加 </a:t>
            </a:r>
            <a:r>
              <a:rPr lang="en-US" sz="900" dirty="0">
                <a:solidFill>
                  <a:schemeClr val="dk1"/>
                </a:solidFill>
                <a:latin typeface="Arial"/>
                <a:ea typeface="Arial"/>
                <a:cs typeface="Arial"/>
                <a:sym typeface="Arial"/>
              </a:rPr>
              <a:t>BECI SPARTA CAMPUS </a:t>
            </a:r>
            <a:r>
              <a:rPr lang="zh-CN" altLang="en-US" sz="900" dirty="0">
                <a:solidFill>
                  <a:schemeClr val="dk1"/>
                </a:solidFill>
                <a:latin typeface="Arial"/>
                <a:ea typeface="Arial"/>
                <a:cs typeface="Arial"/>
                <a:sym typeface="Arial"/>
              </a:rPr>
              <a:t>的所有学生。学生、教师或工作人员所有人都有义务遵守规定，而学校管理人员则需要解决有关这些规则和程序的应用和解释的问题。</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如有违反本规定的情况，学校行政人员有最终决定权。</a:t>
            </a:r>
            <a:endParaRPr dirty="0"/>
          </a:p>
        </p:txBody>
      </p:sp>
      <p:sp>
        <p:nvSpPr>
          <p:cNvPr id="148" name="Google Shape;148;p3"/>
          <p:cNvSpPr txBox="1"/>
          <p:nvPr/>
        </p:nvSpPr>
        <p:spPr>
          <a:xfrm>
            <a:off x="466734" y="5015386"/>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6591E9"/>
                </a:solidFill>
                <a:latin typeface="Arial"/>
                <a:ea typeface="Arial"/>
                <a:cs typeface="Arial"/>
                <a:sym typeface="Arial"/>
              </a:rPr>
              <a:t>3. </a:t>
            </a:r>
            <a:r>
              <a:rPr lang="en-US" sz="1200" dirty="0" err="1">
                <a:solidFill>
                  <a:srgbClr val="6591E9"/>
                </a:solidFill>
                <a:latin typeface="Arial"/>
                <a:ea typeface="Arial"/>
                <a:cs typeface="Arial"/>
                <a:sym typeface="Arial"/>
              </a:rPr>
              <a:t>当地费用支付</a:t>
            </a:r>
            <a:endParaRPr sz="1200" dirty="0">
              <a:solidFill>
                <a:srgbClr val="6591E9"/>
              </a:solidFill>
              <a:latin typeface="Arial"/>
              <a:ea typeface="Arial"/>
              <a:cs typeface="Arial"/>
              <a:sym typeface="Arial"/>
            </a:endParaRPr>
          </a:p>
        </p:txBody>
      </p:sp>
      <p:sp>
        <p:nvSpPr>
          <p:cNvPr id="149" name="Google Shape;149;p3"/>
          <p:cNvSpPr txBox="1"/>
          <p:nvPr/>
        </p:nvSpPr>
        <p:spPr>
          <a:xfrm>
            <a:off x="491850" y="5253475"/>
            <a:ext cx="36588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当地缴费地点：一楼办公室</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支付当地费用的截止日期：迎新活动后的第二天中午 </a:t>
            </a:r>
            <a:r>
              <a:rPr lang="en-US" altLang="zh-CN" sz="900" dirty="0">
                <a:solidFill>
                  <a:schemeClr val="dk1"/>
                </a:solidFill>
                <a:latin typeface="Arial"/>
                <a:ea typeface="Arial"/>
                <a:cs typeface="Arial"/>
                <a:sym typeface="Arial"/>
              </a:rPr>
              <a:t>12:00 </a:t>
            </a:r>
            <a:r>
              <a:rPr lang="zh-CN" altLang="en-US" sz="900" dirty="0">
                <a:solidFill>
                  <a:schemeClr val="dk1"/>
                </a:solidFill>
                <a:latin typeface="Arial"/>
                <a:ea typeface="Arial"/>
                <a:cs typeface="Arial"/>
                <a:sym typeface="Arial"/>
              </a:rPr>
              <a:t>之前</a:t>
            </a:r>
            <a:endParaRPr lang="en-US" altLang="zh-CN" sz="900" dirty="0">
              <a:solidFill>
                <a:schemeClr val="dk1"/>
              </a:solidFill>
              <a:latin typeface="Arial"/>
              <a:ea typeface="Arial"/>
              <a:cs typeface="Arial"/>
              <a:sym typeface="Arial"/>
            </a:endParaRP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rPr>
              <a:t>分发项目费用的发票</a:t>
            </a:r>
            <a:endParaRPr sz="900" dirty="0">
              <a:solidFill>
                <a:schemeClr val="dk1"/>
              </a:solidFill>
              <a:latin typeface="Arial"/>
              <a:ea typeface="Arial"/>
              <a:cs typeface="Arial"/>
              <a:sym typeface="Arial"/>
            </a:endParaRPr>
          </a:p>
        </p:txBody>
      </p:sp>
      <p:sp>
        <p:nvSpPr>
          <p:cNvPr id="150" name="Google Shape;150;p3"/>
          <p:cNvSpPr txBox="1"/>
          <p:nvPr/>
        </p:nvSpPr>
        <p:spPr>
          <a:xfrm>
            <a:off x="632739" y="5792303"/>
            <a:ext cx="3333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A. </a:t>
            </a:r>
            <a:r>
              <a:rPr lang="en-US" sz="1100" dirty="0" err="1">
                <a:solidFill>
                  <a:schemeClr val="dk1"/>
                </a:solidFill>
                <a:latin typeface="Arial"/>
                <a:ea typeface="Arial"/>
                <a:cs typeface="Arial"/>
                <a:sym typeface="Arial"/>
              </a:rPr>
              <a:t>押金</a:t>
            </a:r>
            <a:endParaRPr sz="1100" dirty="0">
              <a:solidFill>
                <a:schemeClr val="dk1"/>
              </a:solidFill>
              <a:latin typeface="Arial"/>
              <a:ea typeface="Arial"/>
              <a:cs typeface="Arial"/>
              <a:sym typeface="Arial"/>
            </a:endParaRPr>
          </a:p>
        </p:txBody>
      </p:sp>
      <p:sp>
        <p:nvSpPr>
          <p:cNvPr id="151" name="Google Shape;151;p3"/>
          <p:cNvSpPr txBox="1"/>
          <p:nvPr/>
        </p:nvSpPr>
        <p:spPr>
          <a:xfrm>
            <a:off x="632739" y="5980673"/>
            <a:ext cx="3216300" cy="76811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2222"/>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所有学生支付 </a:t>
            </a:r>
            <a:r>
              <a:rPr lang="en-US" altLang="zh-CN" sz="900" dirty="0">
                <a:solidFill>
                  <a:schemeClr val="dk1"/>
                </a:solidFill>
                <a:latin typeface="Arial"/>
                <a:ea typeface="Arial"/>
                <a:cs typeface="Arial"/>
                <a:sym typeface="Arial"/>
              </a:rPr>
              <a:t>3,000 </a:t>
            </a:r>
            <a:r>
              <a:rPr lang="zh-CN" altLang="en-US" sz="900" dirty="0">
                <a:solidFill>
                  <a:schemeClr val="dk1"/>
                </a:solidFill>
                <a:latin typeface="Arial"/>
                <a:ea typeface="Arial"/>
                <a:cs typeface="Arial"/>
                <a:sym typeface="Arial"/>
              </a:rPr>
              <a:t>比索的押金用于宿舍住宿。</a:t>
            </a:r>
            <a:endParaRPr lang="en-US" altLang="zh-CN" sz="900" dirty="0">
              <a:solidFill>
                <a:schemeClr val="dk1"/>
              </a:solidFill>
              <a:latin typeface="Arial"/>
              <a:ea typeface="Arial"/>
              <a:cs typeface="Arial"/>
              <a:sym typeface="Arial"/>
            </a:endParaRPr>
          </a:p>
          <a:p>
            <a:pPr marL="171450" marR="0" lvl="0" indent="-171450" algn="l" rtl="0">
              <a:lnSpc>
                <a:spcPct val="122222"/>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 ▶ 设施押金 </a:t>
            </a:r>
            <a:r>
              <a:rPr lang="en-US" altLang="zh-CN" sz="900" dirty="0">
                <a:solidFill>
                  <a:schemeClr val="dk1"/>
                </a:solidFill>
                <a:latin typeface="Arial"/>
                <a:ea typeface="Arial"/>
                <a:cs typeface="Arial"/>
                <a:sym typeface="Arial"/>
              </a:rPr>
              <a:t>3000</a:t>
            </a:r>
            <a:r>
              <a:rPr lang="zh-CN" altLang="en-US" sz="900" dirty="0">
                <a:solidFill>
                  <a:schemeClr val="dk1"/>
                </a:solidFill>
                <a:latin typeface="Arial"/>
                <a:ea typeface="Arial"/>
                <a:cs typeface="Arial"/>
                <a:sym typeface="Arial"/>
              </a:rPr>
              <a:t>比索押金在培训期间存放在学院，如果设施没有问题，没有违规，在离开时将全额退还。</a:t>
            </a:r>
          </a:p>
          <a:p>
            <a:pPr marL="171450" marR="0" lvl="0" indent="-171450" algn="l" rtl="0">
              <a:lnSpc>
                <a:spcPct val="122222"/>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押金在毕业前一天退还。</a:t>
            </a:r>
            <a:endParaRPr dirty="0"/>
          </a:p>
        </p:txBody>
      </p:sp>
      <p:sp>
        <p:nvSpPr>
          <p:cNvPr id="152" name="Google Shape;152;p3"/>
          <p:cNvSpPr txBox="1"/>
          <p:nvPr/>
        </p:nvSpPr>
        <p:spPr>
          <a:xfrm>
            <a:off x="607237" y="7003779"/>
            <a:ext cx="33339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00" dirty="0">
                <a:solidFill>
                  <a:srgbClr val="F33F59"/>
                </a:solidFill>
                <a:latin typeface="Arial"/>
                <a:ea typeface="Arial"/>
                <a:cs typeface="Arial"/>
                <a:sym typeface="Arial"/>
              </a:rPr>
              <a:t>注意：如违反规定，将从押金中扣减。</a:t>
            </a:r>
            <a:endParaRPr dirty="0"/>
          </a:p>
        </p:txBody>
      </p:sp>
      <p:sp>
        <p:nvSpPr>
          <p:cNvPr id="153" name="Google Shape;153;p3"/>
          <p:cNvSpPr txBox="1"/>
          <p:nvPr/>
        </p:nvSpPr>
        <p:spPr>
          <a:xfrm>
            <a:off x="626214" y="7232072"/>
            <a:ext cx="333404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B. </a:t>
            </a:r>
            <a:r>
              <a:rPr lang="en-US" sz="1100" b="0" dirty="0" err="1">
                <a:solidFill>
                  <a:schemeClr val="dk1"/>
                </a:solidFill>
                <a:latin typeface="Arial"/>
                <a:ea typeface="Arial"/>
                <a:cs typeface="Arial"/>
                <a:sym typeface="Arial"/>
              </a:rPr>
              <a:t>水电费</a:t>
            </a:r>
            <a:endParaRPr sz="1100" b="0" dirty="0">
              <a:solidFill>
                <a:schemeClr val="dk1"/>
              </a:solidFill>
              <a:latin typeface="Arial"/>
              <a:ea typeface="Arial"/>
              <a:cs typeface="Arial"/>
              <a:sym typeface="Arial"/>
            </a:endParaRPr>
          </a:p>
        </p:txBody>
      </p:sp>
      <p:sp>
        <p:nvSpPr>
          <p:cNvPr id="154" name="Google Shape;154;p3"/>
          <p:cNvSpPr txBox="1"/>
          <p:nvPr/>
        </p:nvSpPr>
        <p:spPr>
          <a:xfrm>
            <a:off x="600712" y="7412375"/>
            <a:ext cx="3425483" cy="46072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en-US" sz="900" dirty="0" err="1">
                <a:solidFill>
                  <a:schemeClr val="dk1"/>
                </a:solidFill>
                <a:latin typeface="Arial"/>
                <a:ea typeface="Arial"/>
                <a:cs typeface="Arial"/>
                <a:sym typeface="Arial"/>
              </a:rPr>
              <a:t>根据逗留时间的长短收费</a:t>
            </a:r>
            <a:endParaRPr lang="en-US" sz="900" dirty="0">
              <a:solidFill>
                <a:schemeClr val="dk1"/>
              </a:solidFill>
              <a:latin typeface="Arial"/>
              <a:ea typeface="Arial"/>
              <a:cs typeface="Arial"/>
              <a:sym typeface="Arial"/>
            </a:endParaRPr>
          </a:p>
          <a:p>
            <a:pPr marL="171450" marR="0" lvl="0" indent="-171450" algn="l" rtl="0">
              <a:lnSpc>
                <a:spcPct val="133333"/>
              </a:lnSpc>
              <a:spcBef>
                <a:spcPts val="0"/>
              </a:spcBef>
              <a:spcAft>
                <a:spcPts val="0"/>
              </a:spcAft>
              <a:buClr>
                <a:schemeClr val="dk1"/>
              </a:buClr>
              <a:buSzPts val="900"/>
              <a:buFont typeface="Arial"/>
              <a:buChar char="-"/>
            </a:pPr>
            <a:r>
              <a:rPr lang="en-US" sz="900" dirty="0">
                <a:solidFill>
                  <a:schemeClr val="dk1"/>
                </a:solidFill>
                <a:latin typeface="Arial"/>
                <a:ea typeface="Arial"/>
                <a:cs typeface="Arial"/>
                <a:sym typeface="Arial"/>
              </a:rPr>
              <a:t>* </a:t>
            </a:r>
            <a:r>
              <a:rPr lang="en-US" altLang="zh-CN" sz="900" dirty="0">
                <a:solidFill>
                  <a:schemeClr val="dk1"/>
                </a:solidFill>
                <a:latin typeface="Arial"/>
                <a:ea typeface="Arial"/>
                <a:cs typeface="Arial"/>
                <a:sym typeface="Arial"/>
              </a:rPr>
              <a:t>4</a:t>
            </a:r>
            <a:r>
              <a:rPr lang="zh-CN" altLang="en-US" sz="900" dirty="0">
                <a:solidFill>
                  <a:schemeClr val="dk1"/>
                </a:solidFill>
                <a:latin typeface="Arial"/>
                <a:ea typeface="Arial"/>
                <a:cs typeface="Arial"/>
                <a:sym typeface="Arial"/>
              </a:rPr>
              <a:t>个星期</a:t>
            </a:r>
            <a:r>
              <a:rPr lang="en-US" sz="900" dirty="0">
                <a:solidFill>
                  <a:schemeClr val="dk1"/>
                </a:solidFill>
                <a:latin typeface="Arial"/>
                <a:ea typeface="Arial"/>
                <a:cs typeface="Arial"/>
                <a:sym typeface="Arial"/>
              </a:rPr>
              <a:t> 2,000 </a:t>
            </a:r>
            <a:r>
              <a:rPr lang="en-US" sz="900" dirty="0" err="1">
                <a:solidFill>
                  <a:schemeClr val="dk1"/>
                </a:solidFill>
              </a:rPr>
              <a:t>比索</a:t>
            </a:r>
            <a:endParaRPr sz="900" dirty="0">
              <a:solidFill>
                <a:schemeClr val="dk1"/>
              </a:solidFill>
              <a:latin typeface="Arial"/>
              <a:ea typeface="Arial"/>
              <a:cs typeface="Arial"/>
              <a:sym typeface="Arial"/>
            </a:endParaRPr>
          </a:p>
        </p:txBody>
      </p:sp>
      <p:sp>
        <p:nvSpPr>
          <p:cNvPr id="155" name="Google Shape;155;p3"/>
          <p:cNvSpPr txBox="1"/>
          <p:nvPr/>
        </p:nvSpPr>
        <p:spPr>
          <a:xfrm>
            <a:off x="626213" y="7812485"/>
            <a:ext cx="222782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C. </a:t>
            </a:r>
            <a:r>
              <a:rPr lang="zh-CN" altLang="en-US" sz="1100" b="0" dirty="0">
                <a:solidFill>
                  <a:schemeClr val="dk1"/>
                </a:solidFill>
                <a:latin typeface="Arial"/>
                <a:ea typeface="Arial"/>
                <a:cs typeface="Arial"/>
                <a:sym typeface="Arial"/>
              </a:rPr>
              <a:t>延长签证</a:t>
            </a:r>
            <a:endParaRPr sz="1100" b="0" dirty="0">
              <a:solidFill>
                <a:schemeClr val="dk1"/>
              </a:solidFill>
              <a:latin typeface="Arial"/>
              <a:ea typeface="Arial"/>
              <a:cs typeface="Arial"/>
              <a:sym typeface="Arial"/>
            </a:endParaRPr>
          </a:p>
        </p:txBody>
      </p:sp>
      <p:sp>
        <p:nvSpPr>
          <p:cNvPr id="156" name="Google Shape;156;p3"/>
          <p:cNvSpPr txBox="1"/>
          <p:nvPr/>
        </p:nvSpPr>
        <p:spPr>
          <a:xfrm>
            <a:off x="550025" y="8054750"/>
            <a:ext cx="3205800" cy="64494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向菲律宾移民局支付费用以获得在菲律宾居留的许可。</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由于签证延期是根据学生在学院的停留时间申请的，学院不对培训结束后发生的个人逾期滞留问题负责。</a:t>
            </a:r>
            <a:endParaRPr dirty="0"/>
          </a:p>
        </p:txBody>
      </p:sp>
      <p:graphicFrame>
        <p:nvGraphicFramePr>
          <p:cNvPr id="157" name="Google Shape;157;p3"/>
          <p:cNvGraphicFramePr/>
          <p:nvPr>
            <p:extLst>
              <p:ext uri="{D42A27DB-BD31-4B8C-83A1-F6EECF244321}">
                <p14:modId xmlns:p14="http://schemas.microsoft.com/office/powerpoint/2010/main" val="3111658284"/>
              </p:ext>
            </p:extLst>
          </p:nvPr>
        </p:nvGraphicFramePr>
        <p:xfrm>
          <a:off x="689806" y="8973767"/>
          <a:ext cx="2876050" cy="1308325"/>
        </p:xfrm>
        <a:graphic>
          <a:graphicData uri="http://schemas.openxmlformats.org/drawingml/2006/table">
            <a:tbl>
              <a:tblPr firstRow="1" bandRow="1">
                <a:noFill/>
                <a:tableStyleId>{1A310DC7-EDF1-4050-A853-B13E0B224280}</a:tableStyleId>
              </a:tblPr>
              <a:tblGrid>
                <a:gridCol w="1438025">
                  <a:extLst>
                    <a:ext uri="{9D8B030D-6E8A-4147-A177-3AD203B41FA5}">
                      <a16:colId xmlns:a16="http://schemas.microsoft.com/office/drawing/2014/main" val="20000"/>
                    </a:ext>
                  </a:extLst>
                </a:gridCol>
                <a:gridCol w="1438025">
                  <a:extLst>
                    <a:ext uri="{9D8B030D-6E8A-4147-A177-3AD203B41FA5}">
                      <a16:colId xmlns:a16="http://schemas.microsoft.com/office/drawing/2014/main" val="20001"/>
                    </a:ext>
                  </a:extLst>
                </a:gridCol>
              </a:tblGrid>
              <a:tr h="194725">
                <a:tc gridSpan="2">
                  <a:txBody>
                    <a:bodyPr/>
                    <a:lstStyle/>
                    <a:p>
                      <a:pPr marL="0" marR="0" lvl="0" indent="0" algn="ctr" rtl="0">
                        <a:spcBef>
                          <a:spcPts val="0"/>
                        </a:spcBef>
                        <a:spcAft>
                          <a:spcPts val="0"/>
                        </a:spcAft>
                        <a:buNone/>
                      </a:pPr>
                      <a:r>
                        <a:rPr lang="en-US" sz="900" b="0" u="none" strike="noStrike" cap="none" dirty="0" err="1">
                          <a:latin typeface="Arial"/>
                          <a:ea typeface="Arial"/>
                          <a:cs typeface="Arial"/>
                          <a:sym typeface="Arial"/>
                        </a:rPr>
                        <a:t>延长签证的费用</a:t>
                      </a:r>
                      <a:endParaRPr sz="900" b="0" u="none" strike="noStrike" cap="none" dirty="0">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591E9"/>
                    </a:solidFill>
                  </a:tcPr>
                </a:tc>
                <a:tc hMerge="1">
                  <a:txBody>
                    <a:bodyPr/>
                    <a:lstStyle/>
                    <a:p>
                      <a:endParaRPr lang="en-US"/>
                    </a:p>
                  </a:txBody>
                  <a:tcPr/>
                </a:tc>
                <a:extLst>
                  <a:ext uri="{0D108BD9-81ED-4DB2-BD59-A6C34878D82A}">
                    <a16:rowId xmlns:a16="http://schemas.microsoft.com/office/drawing/2014/main" val="10000"/>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4weeks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8weeks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a:solidFill>
                            <a:srgbClr val="3F3F3F"/>
                          </a:solidFill>
                          <a:latin typeface="Arial"/>
                          <a:ea typeface="Arial"/>
                          <a:cs typeface="Arial"/>
                          <a:sym typeface="Arial"/>
                        </a:rPr>
                        <a:t>3,940</a:t>
                      </a:r>
                      <a:r>
                        <a:rPr lang="en-US" sz="800" u="none" strike="noStrike" cap="none">
                          <a:solidFill>
                            <a:srgbClr val="3F3F3F"/>
                          </a:solidFill>
                          <a:latin typeface="Arial"/>
                          <a:ea typeface="Arial"/>
                          <a:cs typeface="Arial"/>
                          <a:sym typeface="Arial"/>
                        </a:rPr>
                        <a:t>0pesos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12weeks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a:solidFill>
                            <a:srgbClr val="3F3F3F"/>
                          </a:solidFill>
                          <a:latin typeface="Arial"/>
                          <a:ea typeface="Arial"/>
                          <a:cs typeface="Arial"/>
                          <a:sym typeface="Arial"/>
                        </a:rPr>
                        <a:t>9,150</a:t>
                      </a:r>
                      <a:r>
                        <a:rPr lang="en-US" sz="800" u="none" strike="noStrike" cap="none">
                          <a:solidFill>
                            <a:srgbClr val="3F3F3F"/>
                          </a:solidFill>
                          <a:latin typeface="Arial"/>
                          <a:ea typeface="Arial"/>
                          <a:cs typeface="Arial"/>
                          <a:sym typeface="Arial"/>
                        </a:rPr>
                        <a:t>pesos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16weeks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a:solidFill>
                            <a:srgbClr val="3F3F3F"/>
                          </a:solidFill>
                          <a:latin typeface="Arial"/>
                          <a:ea typeface="Arial"/>
                          <a:cs typeface="Arial"/>
                          <a:sym typeface="Arial"/>
                        </a:rPr>
                        <a:t>12,390</a:t>
                      </a:r>
                      <a:r>
                        <a:rPr lang="en-US" sz="800" u="none" strike="noStrike" cap="none">
                          <a:solidFill>
                            <a:srgbClr val="3F3F3F"/>
                          </a:solidFill>
                          <a:latin typeface="Arial"/>
                          <a:ea typeface="Arial"/>
                          <a:cs typeface="Arial"/>
                          <a:sym typeface="Arial"/>
                        </a:rPr>
                        <a:t>pesos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20weeks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a:solidFill>
                            <a:srgbClr val="3F3F3F"/>
                          </a:solidFill>
                          <a:latin typeface="Arial"/>
                          <a:ea typeface="Arial"/>
                          <a:cs typeface="Arial"/>
                          <a:sym typeface="Arial"/>
                        </a:rPr>
                        <a:t>15,630</a:t>
                      </a:r>
                      <a:r>
                        <a:rPr lang="en-US" sz="800" u="none" strike="noStrike" cap="none">
                          <a:solidFill>
                            <a:srgbClr val="3F3F3F"/>
                          </a:solidFill>
                          <a:latin typeface="Arial"/>
                          <a:ea typeface="Arial"/>
                          <a:cs typeface="Arial"/>
                          <a:sym typeface="Arial"/>
                        </a:rPr>
                        <a:t>pesos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8560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24weeks</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dirty="0">
                          <a:solidFill>
                            <a:srgbClr val="3F3F3F"/>
                          </a:solidFill>
                          <a:latin typeface="Arial"/>
                          <a:ea typeface="Arial"/>
                          <a:cs typeface="Arial"/>
                          <a:sym typeface="Arial"/>
                        </a:rPr>
                        <a:t>18,870</a:t>
                      </a:r>
                      <a:r>
                        <a:rPr lang="en-US" sz="800" u="none" strike="noStrike" cap="none" dirty="0">
                          <a:solidFill>
                            <a:srgbClr val="3F3F3F"/>
                          </a:solidFill>
                          <a:latin typeface="Arial"/>
                          <a:ea typeface="Arial"/>
                          <a:cs typeface="Arial"/>
                          <a:sym typeface="Arial"/>
                        </a:rPr>
                        <a:t>pesos</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txBox="1"/>
          <p:nvPr/>
        </p:nvSpPr>
        <p:spPr>
          <a:xfrm>
            <a:off x="460209" y="11867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164" name="Google Shape;164;p4"/>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65" name="Google Shape;165;p4"/>
          <p:cNvSpPr/>
          <p:nvPr/>
        </p:nvSpPr>
        <p:spPr>
          <a:xfrm>
            <a:off x="460209" y="1749492"/>
            <a:ext cx="2370077" cy="329576"/>
          </a:xfrm>
          <a:prstGeom prst="roundRect">
            <a:avLst>
              <a:gd name="adj" fmla="val 16667"/>
            </a:avLst>
          </a:prstGeom>
          <a:solidFill>
            <a:srgbClr val="65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2. </a:t>
            </a:r>
            <a:r>
              <a:rPr lang="en-US" sz="1400" dirty="0" err="1">
                <a:solidFill>
                  <a:schemeClr val="lt1"/>
                </a:solidFill>
                <a:latin typeface="Arial"/>
                <a:ea typeface="Arial"/>
                <a:cs typeface="Arial"/>
                <a:sym typeface="Arial"/>
              </a:rPr>
              <a:t>教务条例</a:t>
            </a:r>
            <a:endParaRPr sz="1400" dirty="0">
              <a:solidFill>
                <a:schemeClr val="lt1"/>
              </a:solidFill>
              <a:latin typeface="Arial"/>
              <a:ea typeface="Arial"/>
              <a:cs typeface="Arial"/>
              <a:sym typeface="Arial"/>
            </a:endParaRPr>
          </a:p>
        </p:txBody>
      </p:sp>
      <p:sp>
        <p:nvSpPr>
          <p:cNvPr id="166" name="Google Shape;166;p4"/>
          <p:cNvSpPr txBox="1"/>
          <p:nvPr/>
        </p:nvSpPr>
        <p:spPr>
          <a:xfrm>
            <a:off x="458501" y="2214065"/>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1. </a:t>
            </a:r>
            <a:r>
              <a:rPr lang="en-US" sz="1200" b="0" dirty="0" err="1">
                <a:solidFill>
                  <a:srgbClr val="6591E9"/>
                </a:solidFill>
                <a:latin typeface="Arial"/>
                <a:ea typeface="Arial"/>
                <a:cs typeface="Arial"/>
                <a:sym typeface="Arial"/>
              </a:rPr>
              <a:t>课程时间</a:t>
            </a:r>
            <a:endParaRPr sz="1200" b="0" dirty="0">
              <a:solidFill>
                <a:srgbClr val="6591E9"/>
              </a:solidFill>
              <a:latin typeface="Arial"/>
              <a:ea typeface="Arial"/>
              <a:cs typeface="Arial"/>
              <a:sym typeface="Arial"/>
            </a:endParaRPr>
          </a:p>
        </p:txBody>
      </p:sp>
      <p:sp>
        <p:nvSpPr>
          <p:cNvPr id="167" name="Google Shape;167;p4"/>
          <p:cNvSpPr txBox="1"/>
          <p:nvPr/>
        </p:nvSpPr>
        <p:spPr>
          <a:xfrm>
            <a:off x="645576" y="2431184"/>
            <a:ext cx="31995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zh-CN" altLang="en-US" sz="1000" dirty="0">
                <a:solidFill>
                  <a:schemeClr val="dk1"/>
                </a:solidFill>
              </a:rPr>
              <a:t>常规课程</a:t>
            </a:r>
            <a:r>
              <a:rPr lang="zh-CN" altLang="en-US" sz="1000" dirty="0">
                <a:solidFill>
                  <a:schemeClr val="dk1"/>
                </a:solidFill>
                <a:latin typeface="Arial"/>
                <a:ea typeface="Arial"/>
                <a:cs typeface="Arial"/>
                <a:sym typeface="Arial"/>
              </a:rPr>
              <a:t>：周一至周五（</a:t>
            </a:r>
            <a:r>
              <a:rPr lang="en-US" altLang="zh-CN" sz="1000" dirty="0">
                <a:solidFill>
                  <a:schemeClr val="dk1"/>
                </a:solidFill>
                <a:latin typeface="Arial"/>
                <a:ea typeface="Arial"/>
                <a:cs typeface="Arial"/>
                <a:sym typeface="Arial"/>
              </a:rPr>
              <a:t>50</a:t>
            </a:r>
            <a:r>
              <a:rPr lang="zh-CN" altLang="en-US" sz="1000" dirty="0">
                <a:solidFill>
                  <a:schemeClr val="dk1"/>
                </a:solidFill>
                <a:latin typeface="Arial"/>
                <a:ea typeface="Arial"/>
                <a:cs typeface="Arial"/>
                <a:sym typeface="Arial"/>
              </a:rPr>
              <a:t>分钟</a:t>
            </a:r>
            <a:r>
              <a:rPr lang="en-US" altLang="zh-CN" sz="1000" dirty="0">
                <a:solidFill>
                  <a:schemeClr val="dk1"/>
                </a:solidFill>
                <a:latin typeface="Arial"/>
                <a:ea typeface="Arial"/>
                <a:cs typeface="Arial"/>
                <a:sym typeface="Arial"/>
              </a:rPr>
              <a:t>/10</a:t>
            </a:r>
            <a:r>
              <a:rPr lang="zh-CN" altLang="en-US" sz="1000" dirty="0">
                <a:solidFill>
                  <a:schemeClr val="dk1"/>
                </a:solidFill>
                <a:latin typeface="Arial"/>
                <a:ea typeface="Arial"/>
                <a:cs typeface="Arial"/>
                <a:sym typeface="Arial"/>
              </a:rPr>
              <a:t>分钟休息）</a:t>
            </a:r>
          </a:p>
          <a:p>
            <a:pPr marL="0" marR="0" lvl="0" indent="0" algn="l" rtl="0">
              <a:lnSpc>
                <a:spcPct val="140000"/>
              </a:lnSpc>
              <a:spcBef>
                <a:spcPts val="0"/>
              </a:spcBef>
              <a:spcAft>
                <a:spcPts val="0"/>
              </a:spcAft>
              <a:buNone/>
            </a:pPr>
            <a:r>
              <a:rPr lang="zh-CN" altLang="en-US" sz="1000" dirty="0">
                <a:solidFill>
                  <a:schemeClr val="dk1"/>
                </a:solidFill>
                <a:latin typeface="Arial"/>
                <a:ea typeface="Arial"/>
                <a:cs typeface="Arial"/>
                <a:sym typeface="Arial"/>
              </a:rPr>
              <a:t>夜间课程：周一至周五（</a:t>
            </a:r>
            <a:r>
              <a:rPr lang="en-US" altLang="zh-CN" sz="1000" dirty="0">
                <a:solidFill>
                  <a:schemeClr val="dk1"/>
                </a:solidFill>
                <a:latin typeface="Arial"/>
                <a:ea typeface="Arial"/>
                <a:cs typeface="Arial"/>
                <a:sym typeface="Arial"/>
              </a:rPr>
              <a:t>50 </a:t>
            </a:r>
            <a:r>
              <a:rPr lang="zh-CN" altLang="en-US" sz="1000" dirty="0">
                <a:solidFill>
                  <a:schemeClr val="dk1"/>
                </a:solidFill>
                <a:latin typeface="Arial"/>
                <a:ea typeface="Arial"/>
                <a:cs typeface="Arial"/>
                <a:sym typeface="Arial"/>
              </a:rPr>
              <a:t>分钟</a:t>
            </a:r>
            <a:r>
              <a:rPr lang="en-US" altLang="zh-CN" sz="1000" dirty="0">
                <a:solidFill>
                  <a:schemeClr val="dk1"/>
                </a:solidFill>
                <a:latin typeface="Arial"/>
                <a:ea typeface="Arial"/>
                <a:cs typeface="Arial"/>
                <a:sym typeface="Arial"/>
              </a:rPr>
              <a:t>/10 </a:t>
            </a:r>
            <a:r>
              <a:rPr lang="zh-CN" altLang="en-US" sz="1000" dirty="0">
                <a:solidFill>
                  <a:schemeClr val="dk1"/>
                </a:solidFill>
                <a:latin typeface="Arial"/>
                <a:ea typeface="Arial"/>
                <a:cs typeface="Arial"/>
                <a:sym typeface="Arial"/>
              </a:rPr>
              <a:t>分钟休息）</a:t>
            </a:r>
          </a:p>
          <a:p>
            <a:pPr marL="0" marR="0" lvl="0" indent="0" algn="l" rtl="0">
              <a:lnSpc>
                <a:spcPct val="140000"/>
              </a:lnSpc>
              <a:spcBef>
                <a:spcPts val="0"/>
              </a:spcBef>
              <a:spcAft>
                <a:spcPts val="0"/>
              </a:spcAft>
              <a:buNone/>
            </a:pPr>
            <a:r>
              <a:rPr lang="zh-CN" altLang="en-US" sz="1000" dirty="0">
                <a:solidFill>
                  <a:schemeClr val="dk1"/>
                </a:solidFill>
                <a:latin typeface="Arial"/>
                <a:ea typeface="Arial"/>
                <a:cs typeface="Arial"/>
                <a:sym typeface="Arial"/>
              </a:rPr>
              <a:t>夜间课程分配在 </a:t>
            </a:r>
            <a:r>
              <a:rPr lang="en-US" altLang="zh-CN" sz="1000" dirty="0">
                <a:solidFill>
                  <a:schemeClr val="dk1"/>
                </a:solidFill>
                <a:latin typeface="Arial"/>
                <a:ea typeface="Arial"/>
                <a:cs typeface="Arial"/>
                <a:sym typeface="Arial"/>
              </a:rPr>
              <a:t>17:00 00:00 </a:t>
            </a:r>
            <a:r>
              <a:rPr lang="zh-CN" altLang="en-US" sz="1000" dirty="0">
                <a:solidFill>
                  <a:schemeClr val="dk1"/>
                </a:solidFill>
                <a:latin typeface="Arial"/>
                <a:ea typeface="Arial"/>
                <a:cs typeface="Arial"/>
                <a:sym typeface="Arial"/>
              </a:rPr>
              <a:t>和 </a:t>
            </a:r>
            <a:r>
              <a:rPr lang="en-US" altLang="zh-CN" sz="1000" dirty="0">
                <a:solidFill>
                  <a:schemeClr val="dk1"/>
                </a:solidFill>
                <a:latin typeface="Arial"/>
                <a:ea typeface="Arial"/>
                <a:cs typeface="Arial"/>
                <a:sym typeface="Arial"/>
              </a:rPr>
              <a:t>21:00 </a:t>
            </a:r>
            <a:r>
              <a:rPr lang="zh-CN" altLang="en-US" sz="1000" dirty="0">
                <a:solidFill>
                  <a:schemeClr val="dk1"/>
                </a:solidFill>
                <a:latin typeface="Arial"/>
                <a:ea typeface="Arial"/>
                <a:cs typeface="Arial"/>
                <a:sym typeface="Arial"/>
              </a:rPr>
              <a:t>之间，开始时间可能会有所不同。</a:t>
            </a:r>
            <a:endParaRPr dirty="0"/>
          </a:p>
        </p:txBody>
      </p:sp>
      <p:sp>
        <p:nvSpPr>
          <p:cNvPr id="168" name="Google Shape;168;p4"/>
          <p:cNvSpPr txBox="1"/>
          <p:nvPr/>
        </p:nvSpPr>
        <p:spPr>
          <a:xfrm>
            <a:off x="458500" y="3509284"/>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2. </a:t>
            </a:r>
            <a:r>
              <a:rPr lang="en-US" sz="1200" b="0" dirty="0" err="1">
                <a:solidFill>
                  <a:srgbClr val="6591E9"/>
                </a:solidFill>
                <a:latin typeface="Arial"/>
                <a:ea typeface="Arial"/>
                <a:cs typeface="Arial"/>
                <a:sym typeface="Arial"/>
              </a:rPr>
              <a:t>课程规定</a:t>
            </a:r>
            <a:endParaRPr sz="1200" b="0" dirty="0">
              <a:solidFill>
                <a:srgbClr val="6591E9"/>
              </a:solidFill>
              <a:latin typeface="Arial"/>
              <a:ea typeface="Arial"/>
              <a:cs typeface="Arial"/>
              <a:sym typeface="Arial"/>
            </a:endParaRPr>
          </a:p>
        </p:txBody>
      </p:sp>
      <p:sp>
        <p:nvSpPr>
          <p:cNvPr id="169" name="Google Shape;169;p4"/>
          <p:cNvSpPr txBox="1"/>
          <p:nvPr/>
        </p:nvSpPr>
        <p:spPr>
          <a:xfrm>
            <a:off x="436278" y="3781893"/>
            <a:ext cx="3540900" cy="73862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我</a:t>
            </a:r>
            <a:r>
              <a:rPr lang="zh-CN" altLang="en-US" sz="1000" dirty="0">
                <a:solidFill>
                  <a:schemeClr val="dk1"/>
                </a:solidFill>
                <a:latin typeface="Arial"/>
                <a:ea typeface="Arial"/>
                <a:cs typeface="Arial"/>
                <a:sym typeface="Arial"/>
              </a:rPr>
              <a:t>校从每个月的第一天起，每月至少提供 </a:t>
            </a:r>
            <a:r>
              <a:rPr lang="en-US" altLang="zh-CN" sz="1000" dirty="0">
                <a:solidFill>
                  <a:schemeClr val="dk1"/>
                </a:solidFill>
                <a:latin typeface="Arial"/>
                <a:ea typeface="Arial"/>
                <a:cs typeface="Arial"/>
                <a:sym typeface="Arial"/>
              </a:rPr>
              <a:t>18 </a:t>
            </a:r>
            <a:r>
              <a:rPr lang="zh-CN" altLang="en-US" sz="1000" dirty="0">
                <a:solidFill>
                  <a:schemeClr val="dk1"/>
                </a:solidFill>
              </a:rPr>
              <a:t>天的课程。</a:t>
            </a:r>
            <a:endParaRPr lang="zh-CN" altLang="en-US" sz="1000" dirty="0">
              <a:solidFill>
                <a:schemeClr val="dk1"/>
              </a:solidFill>
              <a:latin typeface="Arial"/>
              <a:ea typeface="Arial"/>
              <a:cs typeface="Arial"/>
              <a:sym typeface="Arial"/>
            </a:endParaRP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如果上课天数不足</a:t>
            </a:r>
            <a:r>
              <a:rPr lang="en-US" altLang="zh-CN" sz="1000" dirty="0">
                <a:solidFill>
                  <a:schemeClr val="dk1"/>
                </a:solidFill>
                <a:latin typeface="Arial"/>
                <a:ea typeface="Arial"/>
                <a:cs typeface="Arial"/>
                <a:sym typeface="Arial"/>
              </a:rPr>
              <a:t>18</a:t>
            </a:r>
            <a:r>
              <a:rPr lang="zh-CN" altLang="en-US" sz="1000" dirty="0">
                <a:solidFill>
                  <a:schemeClr val="dk1"/>
                </a:solidFill>
                <a:latin typeface="Arial"/>
                <a:ea typeface="Arial"/>
                <a:cs typeface="Arial"/>
                <a:sym typeface="Arial"/>
              </a:rPr>
              <a:t>天，周六或节假日将进行补课，具体补课时间将在</a:t>
            </a:r>
            <a:r>
              <a:rPr lang="zh-CN" altLang="en-US" sz="1000" dirty="0">
                <a:solidFill>
                  <a:schemeClr val="dk1"/>
                </a:solidFill>
              </a:rPr>
              <a:t>公</a:t>
            </a:r>
            <a:r>
              <a:rPr lang="zh-CN" altLang="en-US" sz="1000" dirty="0">
                <a:solidFill>
                  <a:schemeClr val="dk1"/>
                </a:solidFill>
                <a:latin typeface="Arial"/>
                <a:ea typeface="Arial"/>
                <a:cs typeface="Arial"/>
                <a:sym typeface="Arial"/>
              </a:rPr>
              <a:t>告栏上公布。</a:t>
            </a:r>
            <a:endParaRPr dirty="0"/>
          </a:p>
        </p:txBody>
      </p:sp>
      <p:sp>
        <p:nvSpPr>
          <p:cNvPr id="170" name="Google Shape;170;p4"/>
          <p:cNvSpPr txBox="1"/>
          <p:nvPr/>
        </p:nvSpPr>
        <p:spPr>
          <a:xfrm>
            <a:off x="582441" y="4804513"/>
            <a:ext cx="3202500" cy="1115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rPr>
              <a:t>注意事项</a:t>
            </a:r>
            <a:endParaRPr lang="zh-CN" altLang="en-US" sz="950" dirty="0">
              <a:solidFill>
                <a:srgbClr val="F33F59"/>
              </a:solidFill>
              <a:latin typeface="Arial"/>
              <a:ea typeface="Arial"/>
              <a:cs typeface="Arial"/>
              <a:sym typeface="Arial"/>
            </a:endParaRP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1. </a:t>
            </a:r>
            <a:r>
              <a:rPr lang="zh-CN" altLang="en-US" sz="950" dirty="0">
                <a:solidFill>
                  <a:srgbClr val="F33F59"/>
                </a:solidFill>
                <a:latin typeface="Arial"/>
                <a:ea typeface="Arial"/>
                <a:cs typeface="Arial"/>
                <a:sym typeface="Arial"/>
              </a:rPr>
              <a:t>菲律宾的公共假期不上课。</a:t>
            </a: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2. </a:t>
            </a:r>
            <a:r>
              <a:rPr lang="zh-CN" altLang="en-US" sz="950" dirty="0">
                <a:solidFill>
                  <a:srgbClr val="F33F59"/>
                </a:solidFill>
                <a:latin typeface="Arial"/>
                <a:ea typeface="Arial"/>
                <a:cs typeface="Arial"/>
                <a:sym typeface="Arial"/>
              </a:rPr>
              <a:t>若因学校无法控制的原因无法上课，如不可预测的自然灾害（台风、地震），将不提供补课。</a:t>
            </a: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3. </a:t>
            </a:r>
            <a:r>
              <a:rPr lang="zh-CN" altLang="en-US" sz="950" dirty="0">
                <a:solidFill>
                  <a:srgbClr val="F33F59"/>
                </a:solidFill>
                <a:latin typeface="Arial"/>
                <a:ea typeface="Arial"/>
                <a:cs typeface="Arial"/>
                <a:sym typeface="Arial"/>
              </a:rPr>
              <a:t>如因个人情况或生病缺课，为防止滥用情况，不提供补课。</a:t>
            </a:r>
            <a:endParaRPr lang="en-US" altLang="zh-CN" sz="950" dirty="0">
              <a:solidFill>
                <a:srgbClr val="F33F59"/>
              </a:solidFill>
              <a:latin typeface="Arial"/>
              <a:ea typeface="Arial"/>
              <a:cs typeface="Arial"/>
              <a:sym typeface="Arial"/>
            </a:endParaRP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4. </a:t>
            </a:r>
            <a:r>
              <a:rPr lang="zh-CN" altLang="en-US" sz="950" dirty="0">
                <a:solidFill>
                  <a:srgbClr val="F33F59"/>
                </a:solidFill>
                <a:latin typeface="Arial"/>
                <a:ea typeface="Arial"/>
                <a:cs typeface="Arial"/>
                <a:sym typeface="Arial"/>
              </a:rPr>
              <a:t>所有学生必须按既定课程安排上课。</a:t>
            </a:r>
            <a:endParaRPr dirty="0"/>
          </a:p>
        </p:txBody>
      </p:sp>
      <p:sp>
        <p:nvSpPr>
          <p:cNvPr id="171" name="Google Shape;171;p4"/>
          <p:cNvSpPr/>
          <p:nvPr/>
        </p:nvSpPr>
        <p:spPr>
          <a:xfrm>
            <a:off x="582274" y="2531926"/>
            <a:ext cx="70340" cy="70340"/>
          </a:xfrm>
          <a:prstGeom prst="ellipse">
            <a:avLst/>
          </a:prstGeom>
          <a:solidFill>
            <a:srgbClr val="6591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4"/>
          <p:cNvSpPr/>
          <p:nvPr/>
        </p:nvSpPr>
        <p:spPr>
          <a:xfrm>
            <a:off x="582274" y="2706635"/>
            <a:ext cx="70340" cy="70340"/>
          </a:xfrm>
          <a:prstGeom prst="ellipse">
            <a:avLst/>
          </a:prstGeom>
          <a:solidFill>
            <a:srgbClr val="6591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4"/>
          <p:cNvSpPr txBox="1"/>
          <p:nvPr/>
        </p:nvSpPr>
        <p:spPr>
          <a:xfrm>
            <a:off x="436278" y="6488359"/>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3. </a:t>
            </a:r>
            <a:r>
              <a:rPr lang="en-US" sz="1200" b="0" dirty="0" err="1">
                <a:solidFill>
                  <a:srgbClr val="6591E9"/>
                </a:solidFill>
                <a:latin typeface="Arial"/>
                <a:ea typeface="Arial"/>
                <a:cs typeface="Arial"/>
                <a:sym typeface="Arial"/>
              </a:rPr>
              <a:t>旷课和迟到</a:t>
            </a:r>
            <a:endParaRPr sz="1200" b="0" dirty="0">
              <a:solidFill>
                <a:srgbClr val="6591E9"/>
              </a:solidFill>
              <a:latin typeface="Arial"/>
              <a:ea typeface="Arial"/>
              <a:cs typeface="Arial"/>
              <a:sym typeface="Arial"/>
            </a:endParaRPr>
          </a:p>
        </p:txBody>
      </p:sp>
      <p:sp>
        <p:nvSpPr>
          <p:cNvPr id="174" name="Google Shape;174;p4"/>
          <p:cNvSpPr txBox="1"/>
          <p:nvPr/>
        </p:nvSpPr>
        <p:spPr>
          <a:xfrm>
            <a:off x="436278" y="6716975"/>
            <a:ext cx="3445500" cy="116951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如果您有事缺席，您必须在上课前到一楼办公室完成申请程序。</a:t>
            </a:r>
          </a:p>
          <a:p>
            <a:pPr marL="171450" marR="0" lvl="0" indent="-171450" algn="l" rtl="0">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所有课程均按整点开始，迟到</a:t>
            </a:r>
            <a:r>
              <a:rPr lang="en-US" altLang="zh-CN" sz="1000" dirty="0">
                <a:solidFill>
                  <a:schemeClr val="dk1"/>
                </a:solidFill>
                <a:latin typeface="Arial"/>
                <a:ea typeface="Arial"/>
                <a:cs typeface="Arial"/>
                <a:sym typeface="Arial"/>
              </a:rPr>
              <a:t>5</a:t>
            </a:r>
            <a:r>
              <a:rPr lang="zh-CN" altLang="en-US" sz="1000" dirty="0">
                <a:solidFill>
                  <a:schemeClr val="dk1"/>
                </a:solidFill>
                <a:latin typeface="Arial"/>
                <a:ea typeface="Arial"/>
                <a:cs typeface="Arial"/>
                <a:sym typeface="Arial"/>
              </a:rPr>
              <a:t>分钟以上者视为缺席。</a:t>
            </a:r>
          </a:p>
          <a:p>
            <a:pPr marL="171450" marR="0" lvl="0" indent="-171450" algn="l" rtl="0">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如果您在没有通知的情况下缺课超过 </a:t>
            </a:r>
            <a:r>
              <a:rPr lang="en-US" altLang="zh-CN" sz="1000" dirty="0">
                <a:solidFill>
                  <a:schemeClr val="dk1"/>
                </a:solidFill>
                <a:latin typeface="Arial"/>
                <a:ea typeface="Arial"/>
                <a:cs typeface="Arial"/>
                <a:sym typeface="Arial"/>
              </a:rPr>
              <a:t>3 </a:t>
            </a:r>
            <a:r>
              <a:rPr lang="zh-CN" altLang="en-US" sz="1000" dirty="0">
                <a:solidFill>
                  <a:schemeClr val="dk1"/>
                </a:solidFill>
                <a:latin typeface="Arial"/>
                <a:ea typeface="Arial"/>
                <a:cs typeface="Arial"/>
                <a:sym typeface="Arial"/>
              </a:rPr>
              <a:t>次，该课程将自动取消， </a:t>
            </a:r>
            <a:r>
              <a:rPr lang="en-US" altLang="zh-CN" sz="1000" dirty="0">
                <a:solidFill>
                  <a:schemeClr val="dk1"/>
                </a:solidFill>
                <a:latin typeface="Arial"/>
                <a:ea typeface="Arial"/>
                <a:cs typeface="Arial"/>
                <a:sym typeface="Arial"/>
              </a:rPr>
              <a:t>4 </a:t>
            </a:r>
            <a:r>
              <a:rPr lang="zh-CN" altLang="en-US" sz="1000" dirty="0">
                <a:solidFill>
                  <a:schemeClr val="dk1"/>
                </a:solidFill>
                <a:latin typeface="Arial"/>
                <a:ea typeface="Arial"/>
                <a:cs typeface="Arial"/>
                <a:sym typeface="Arial"/>
              </a:rPr>
              <a:t>周内不能重修。</a:t>
            </a:r>
          </a:p>
          <a:p>
            <a:pPr marL="171450" marR="0" lvl="0" indent="-171450" algn="l" rtl="0">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如果讲师在上课后 </a:t>
            </a:r>
            <a:r>
              <a:rPr lang="en-US" altLang="zh-CN" sz="1000" dirty="0">
                <a:solidFill>
                  <a:schemeClr val="dk1"/>
                </a:solidFill>
                <a:latin typeface="Arial"/>
                <a:ea typeface="Arial"/>
                <a:cs typeface="Arial"/>
                <a:sym typeface="Arial"/>
              </a:rPr>
              <a:t>5 </a:t>
            </a:r>
            <a:r>
              <a:rPr lang="zh-CN" altLang="en-US" sz="1000" dirty="0">
                <a:solidFill>
                  <a:schemeClr val="dk1"/>
                </a:solidFill>
                <a:latin typeface="Arial"/>
                <a:ea typeface="Arial"/>
                <a:cs typeface="Arial"/>
                <a:sym typeface="Arial"/>
              </a:rPr>
              <a:t>分钟内没有来，请到 </a:t>
            </a:r>
            <a:r>
              <a:rPr lang="en-US" altLang="zh-CN" sz="1000" dirty="0">
                <a:solidFill>
                  <a:schemeClr val="dk1"/>
                </a:solidFill>
                <a:latin typeface="Arial"/>
                <a:ea typeface="Arial"/>
                <a:cs typeface="Arial"/>
                <a:sym typeface="Arial"/>
              </a:rPr>
              <a:t>1 </a:t>
            </a:r>
            <a:r>
              <a:rPr lang="zh-CN" altLang="en-US" sz="1000" dirty="0">
                <a:solidFill>
                  <a:schemeClr val="dk1"/>
                </a:solidFill>
                <a:latin typeface="Arial"/>
                <a:ea typeface="Arial"/>
                <a:cs typeface="Arial"/>
                <a:sym typeface="Arial"/>
              </a:rPr>
              <a:t>楼到办公室确认情况。</a:t>
            </a:r>
            <a:endParaRPr dirty="0"/>
          </a:p>
        </p:txBody>
      </p:sp>
      <p:sp>
        <p:nvSpPr>
          <p:cNvPr id="175" name="Google Shape;175;p4"/>
          <p:cNvSpPr txBox="1"/>
          <p:nvPr/>
        </p:nvSpPr>
        <p:spPr>
          <a:xfrm>
            <a:off x="459429" y="8173197"/>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4. </a:t>
            </a:r>
            <a:r>
              <a:rPr lang="en-US" sz="1200" b="0" dirty="0" err="1">
                <a:solidFill>
                  <a:srgbClr val="6591E9"/>
                </a:solidFill>
                <a:latin typeface="Arial"/>
                <a:ea typeface="Arial"/>
                <a:cs typeface="Arial"/>
                <a:sym typeface="Arial"/>
              </a:rPr>
              <a:t>更换教材</a:t>
            </a:r>
            <a:r>
              <a:rPr lang="en-US" altLang="zh-CN" sz="1200" b="0" dirty="0">
                <a:solidFill>
                  <a:srgbClr val="6591E9"/>
                </a:solidFill>
                <a:latin typeface="Arial"/>
                <a:ea typeface="Arial"/>
                <a:cs typeface="Arial"/>
                <a:sym typeface="Arial"/>
              </a:rPr>
              <a:t>/</a:t>
            </a:r>
            <a:r>
              <a:rPr lang="zh-CN" altLang="en-US" sz="1200" dirty="0">
                <a:solidFill>
                  <a:srgbClr val="6591E9"/>
                </a:solidFill>
              </a:rPr>
              <a:t>教师</a:t>
            </a:r>
            <a:endParaRPr sz="1200" b="0" dirty="0">
              <a:solidFill>
                <a:srgbClr val="6591E9"/>
              </a:solidFill>
              <a:latin typeface="Arial"/>
              <a:ea typeface="Arial"/>
              <a:cs typeface="Arial"/>
              <a:sym typeface="Arial"/>
            </a:endParaRPr>
          </a:p>
        </p:txBody>
      </p:sp>
      <p:sp>
        <p:nvSpPr>
          <p:cNvPr id="176" name="Google Shape;176;p4"/>
          <p:cNvSpPr txBox="1"/>
          <p:nvPr/>
        </p:nvSpPr>
        <p:spPr>
          <a:xfrm>
            <a:off x="529900" y="9119276"/>
            <a:ext cx="3447000" cy="76940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学生如需更换教材，可向该</a:t>
            </a:r>
            <a:r>
              <a:rPr lang="en-US" altLang="ko-KR" sz="1000" dirty="0">
                <a:solidFill>
                  <a:schemeClr val="dk1"/>
                </a:solidFill>
                <a:latin typeface="Arial"/>
                <a:ea typeface="Arial"/>
                <a:cs typeface="Arial"/>
                <a:sym typeface="Arial"/>
              </a:rPr>
              <a:t>1:1</a:t>
            </a:r>
            <a:r>
              <a:rPr lang="ko-KR" altLang="en-US" sz="1000" dirty="0" err="1">
                <a:solidFill>
                  <a:schemeClr val="dk1"/>
                </a:solidFill>
              </a:rPr>
              <a:t>课程的</a:t>
            </a:r>
            <a:r>
              <a:rPr lang="ko-KR" altLang="en-US" sz="1000" dirty="0" err="1">
                <a:solidFill>
                  <a:schemeClr val="dk1"/>
                </a:solidFill>
                <a:latin typeface="Arial"/>
                <a:ea typeface="Arial"/>
                <a:cs typeface="Arial"/>
                <a:sym typeface="Arial"/>
              </a:rPr>
              <a:t>授课教师提出要求，由老师直接更换教材</a:t>
            </a:r>
            <a:r>
              <a:rPr lang="ko-KR" altLang="en-US" sz="1000" dirty="0">
                <a:solidFill>
                  <a:schemeClr val="dk1"/>
                </a:solidFill>
                <a:latin typeface="Arial"/>
                <a:ea typeface="Arial"/>
                <a:cs typeface="Arial"/>
                <a:sym typeface="Arial"/>
              </a:rPr>
              <a:t>。</a:t>
            </a:r>
          </a:p>
          <a:p>
            <a:pPr marL="171450" marR="0" lvl="0" indent="-171450" algn="l" rtl="0">
              <a:lnSpc>
                <a:spcPct val="11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新生如需更换教材和授课教师，必须在第一周的周三</a:t>
            </a:r>
            <a:r>
              <a:rPr lang="en-US" altLang="ko-KR" sz="1000" dirty="0">
                <a:solidFill>
                  <a:schemeClr val="dk1"/>
                </a:solidFill>
                <a:latin typeface="Arial"/>
                <a:ea typeface="Arial"/>
                <a:cs typeface="Arial"/>
                <a:sym typeface="Arial"/>
              </a:rPr>
              <a:t>16:00</a:t>
            </a:r>
            <a:r>
              <a:rPr lang="ko-KR" altLang="en-US" sz="1000" dirty="0" err="1">
                <a:solidFill>
                  <a:schemeClr val="dk1"/>
                </a:solidFill>
                <a:latin typeface="Arial"/>
                <a:ea typeface="Arial"/>
                <a:cs typeface="Arial"/>
                <a:sym typeface="Arial"/>
              </a:rPr>
              <a:t>之前到办公室进行咨询</a:t>
            </a:r>
            <a:r>
              <a:rPr lang="ko-KR" altLang="en-US" sz="1000" dirty="0">
                <a:solidFill>
                  <a:schemeClr val="dk1"/>
                </a:solidFill>
                <a:latin typeface="Arial"/>
                <a:ea typeface="Arial"/>
                <a:cs typeface="Arial"/>
                <a:sym typeface="Arial"/>
              </a:rPr>
              <a:t>。</a:t>
            </a:r>
            <a:endParaRPr lang="ko-KR" altLang="en-US" dirty="0"/>
          </a:p>
        </p:txBody>
      </p:sp>
      <p:sp>
        <p:nvSpPr>
          <p:cNvPr id="177" name="Google Shape;177;p4"/>
          <p:cNvSpPr txBox="1"/>
          <p:nvPr/>
        </p:nvSpPr>
        <p:spPr>
          <a:xfrm>
            <a:off x="4192111" y="3600462"/>
            <a:ext cx="2931300"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注意：教师分配是语言学校的固有权力，学生不能随意选择具体的教师。</a:t>
            </a:r>
            <a:endParaRPr dirty="0"/>
          </a:p>
        </p:txBody>
      </p:sp>
      <p:sp>
        <p:nvSpPr>
          <p:cNvPr id="178" name="Google Shape;178;p4"/>
          <p:cNvSpPr/>
          <p:nvPr/>
        </p:nvSpPr>
        <p:spPr>
          <a:xfrm>
            <a:off x="579790" y="8474826"/>
            <a:ext cx="3057600" cy="484800"/>
          </a:xfrm>
          <a:prstGeom prst="rect">
            <a:avLst/>
          </a:prstGeom>
          <a:solidFill>
            <a:srgbClr val="FDE3E8"/>
          </a:solidFill>
          <a:ln>
            <a:noFill/>
          </a:ln>
        </p:spPr>
        <p:txBody>
          <a:bodyPr spcFirstLastPara="1" wrap="square" lIns="90000" tIns="0" rIns="0" bIns="0" anchor="ctr" anchorCtr="0">
            <a:noAutofit/>
          </a:bodyPr>
          <a:lstStyle/>
          <a:p>
            <a:pPr marL="228600" marR="0" lvl="0" indent="-228600" algn="l" rtl="0">
              <a:lnSpc>
                <a:spcPct val="120000"/>
              </a:lnSpc>
              <a:spcBef>
                <a:spcPts val="0"/>
              </a:spcBef>
              <a:spcAft>
                <a:spcPts val="0"/>
              </a:spcAft>
              <a:buClr>
                <a:schemeClr val="dk1"/>
              </a:buClr>
              <a:buSzPts val="1000"/>
              <a:buFont typeface="Noto Sans Symbols"/>
              <a:buChar char="◆"/>
            </a:pPr>
            <a:r>
              <a:rPr lang="zh-CN" altLang="en-US" sz="1000" dirty="0">
                <a:solidFill>
                  <a:schemeClr val="dk1"/>
                </a:solidFill>
                <a:latin typeface="Arial"/>
                <a:ea typeface="Arial"/>
                <a:cs typeface="Arial"/>
                <a:sym typeface="Arial"/>
              </a:rPr>
              <a:t>教科书的收据：周一晚上的迎新会</a:t>
            </a:r>
          </a:p>
          <a:p>
            <a:pPr marL="228600" marR="0" lvl="0" indent="-228600" algn="l" rtl="0">
              <a:lnSpc>
                <a:spcPct val="120000"/>
              </a:lnSpc>
              <a:spcBef>
                <a:spcPts val="0"/>
              </a:spcBef>
              <a:spcAft>
                <a:spcPts val="0"/>
              </a:spcAft>
              <a:buClr>
                <a:schemeClr val="dk1"/>
              </a:buClr>
              <a:buSzPts val="1000"/>
              <a:buFont typeface="Noto Sans Symbols"/>
              <a:buChar char="◆"/>
            </a:pPr>
            <a:r>
              <a:rPr lang="zh-CN" altLang="en-US" sz="1000" dirty="0">
                <a:solidFill>
                  <a:schemeClr val="dk1"/>
                </a:solidFill>
                <a:latin typeface="Arial"/>
                <a:ea typeface="Arial"/>
                <a:cs typeface="Arial"/>
                <a:sym typeface="Arial"/>
              </a:rPr>
              <a:t>教材领取地点：一楼办公室</a:t>
            </a:r>
            <a:endParaRPr dirty="0"/>
          </a:p>
        </p:txBody>
      </p:sp>
      <p:sp>
        <p:nvSpPr>
          <p:cNvPr id="179" name="Google Shape;179;p4"/>
          <p:cNvSpPr txBox="1"/>
          <p:nvPr/>
        </p:nvSpPr>
        <p:spPr>
          <a:xfrm>
            <a:off x="4073132" y="2182288"/>
            <a:ext cx="333404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A. </a:t>
            </a:r>
            <a:r>
              <a:rPr lang="en-US" sz="1100" dirty="0" err="1">
                <a:solidFill>
                  <a:schemeClr val="dk1"/>
                </a:solidFill>
                <a:latin typeface="Arial"/>
                <a:ea typeface="Arial"/>
                <a:cs typeface="Arial"/>
                <a:sym typeface="Arial"/>
              </a:rPr>
              <a:t>换教师</a:t>
            </a:r>
            <a:endParaRPr sz="1100" dirty="0">
              <a:solidFill>
                <a:schemeClr val="dk1"/>
              </a:solidFill>
              <a:latin typeface="Arial"/>
              <a:ea typeface="Arial"/>
              <a:cs typeface="Arial"/>
              <a:sym typeface="Arial"/>
            </a:endParaRPr>
          </a:p>
        </p:txBody>
      </p:sp>
      <p:sp>
        <p:nvSpPr>
          <p:cNvPr id="180" name="Google Shape;180;p4"/>
          <p:cNvSpPr/>
          <p:nvPr/>
        </p:nvSpPr>
        <p:spPr>
          <a:xfrm>
            <a:off x="4060066" y="2457628"/>
            <a:ext cx="3063331" cy="101562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每周三下午</a:t>
            </a:r>
            <a:r>
              <a:rPr lang="en-US" altLang="ko-KR" sz="1000" dirty="0">
                <a:solidFill>
                  <a:schemeClr val="dk1"/>
                </a:solidFill>
                <a:latin typeface="Arial"/>
                <a:ea typeface="Arial"/>
                <a:cs typeface="Arial"/>
                <a:sym typeface="Arial"/>
              </a:rPr>
              <a:t>4:00</a:t>
            </a:r>
            <a:r>
              <a:rPr lang="ko-KR" altLang="en-US" sz="1000" dirty="0">
                <a:solidFill>
                  <a:schemeClr val="dk1"/>
                </a:solidFill>
                <a:latin typeface="Arial"/>
                <a:ea typeface="Arial"/>
                <a:cs typeface="Arial"/>
                <a:sym typeface="Arial"/>
              </a:rPr>
              <a:t>前在一楼办公室受理换教师的申请</a:t>
            </a:r>
            <a:r>
              <a:rPr lang="zh-CN" altLang="en-US" sz="1000" dirty="0">
                <a:solidFill>
                  <a:schemeClr val="dk1"/>
                </a:solidFill>
                <a:latin typeface="Arial"/>
                <a:ea typeface="Arial"/>
                <a:cs typeface="Arial"/>
                <a:sym typeface="Arial"/>
              </a:rPr>
              <a:t>，</a:t>
            </a:r>
            <a:r>
              <a:rPr lang="ko-KR" altLang="en-US" sz="1000" dirty="0" err="1">
                <a:solidFill>
                  <a:schemeClr val="dk1"/>
                </a:solidFill>
                <a:latin typeface="Arial"/>
                <a:ea typeface="Arial"/>
                <a:cs typeface="Arial"/>
                <a:sym typeface="Arial"/>
              </a:rPr>
              <a:t>并进行商谈</a:t>
            </a:r>
            <a:r>
              <a:rPr lang="ko-KR" altLang="en-US" sz="1000" dirty="0">
                <a:solidFill>
                  <a:schemeClr val="dk1"/>
                </a:solidFill>
                <a:latin typeface="Arial"/>
                <a:ea typeface="Arial"/>
                <a:cs typeface="Arial"/>
                <a:sym typeface="Arial"/>
              </a:rPr>
              <a:t>。</a:t>
            </a:r>
          </a:p>
          <a:p>
            <a:pPr marL="171450" marR="0" lvl="0" indent="-171450" algn="l" rtl="0">
              <a:lnSpc>
                <a:spcPct val="12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在当周的星期五</a:t>
            </a:r>
            <a:r>
              <a:rPr lang="zh-CN" altLang="en-US" sz="1000" dirty="0">
                <a:solidFill>
                  <a:schemeClr val="dk1"/>
                </a:solidFill>
                <a:latin typeface="Arial"/>
                <a:ea typeface="Arial"/>
                <a:cs typeface="Arial"/>
                <a:sym typeface="Arial"/>
              </a:rPr>
              <a:t>，可在</a:t>
            </a:r>
            <a:r>
              <a:rPr lang="ko-KR" altLang="en-US" sz="1000" dirty="0" err="1">
                <a:solidFill>
                  <a:schemeClr val="dk1"/>
                </a:solidFill>
                <a:latin typeface="Arial"/>
                <a:ea typeface="Arial"/>
                <a:cs typeface="Arial"/>
                <a:sym typeface="Arial"/>
              </a:rPr>
              <a:t>办公室领取新的课程表</a:t>
            </a:r>
            <a:r>
              <a:rPr lang="ko-KR" altLang="en-US" sz="1000" dirty="0">
                <a:solidFill>
                  <a:schemeClr val="dk1"/>
                </a:solidFill>
                <a:latin typeface="Arial"/>
                <a:ea typeface="Arial"/>
                <a:cs typeface="Arial"/>
                <a:sym typeface="Arial"/>
              </a:rPr>
              <a:t>。</a:t>
            </a:r>
          </a:p>
          <a:p>
            <a:pPr marL="171450" marR="0" lvl="0" indent="-171450" algn="l" rtl="0">
              <a:lnSpc>
                <a:spcPct val="12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周三下午</a:t>
            </a:r>
            <a:r>
              <a:rPr lang="en-US" altLang="ko-KR" sz="1000" dirty="0">
                <a:solidFill>
                  <a:schemeClr val="dk1"/>
                </a:solidFill>
                <a:latin typeface="Arial"/>
                <a:ea typeface="Arial"/>
                <a:cs typeface="Arial"/>
                <a:sym typeface="Arial"/>
              </a:rPr>
              <a:t>4:00</a:t>
            </a:r>
            <a:r>
              <a:rPr lang="ko-KR" altLang="en-US" sz="1000" dirty="0" err="1">
                <a:solidFill>
                  <a:schemeClr val="dk1"/>
                </a:solidFill>
                <a:latin typeface="Arial"/>
                <a:ea typeface="Arial"/>
                <a:cs typeface="Arial"/>
                <a:sym typeface="Arial"/>
              </a:rPr>
              <a:t>之后收到的更换申请将于两周后的周一生效</a:t>
            </a:r>
            <a:r>
              <a:rPr lang="ko-KR" altLang="en-US" sz="1000" dirty="0">
                <a:solidFill>
                  <a:schemeClr val="dk1"/>
                </a:solidFill>
                <a:latin typeface="Arial"/>
                <a:ea typeface="Arial"/>
                <a:cs typeface="Arial"/>
                <a:sym typeface="Arial"/>
              </a:rPr>
              <a:t>。</a:t>
            </a:r>
          </a:p>
        </p:txBody>
      </p:sp>
      <p:sp>
        <p:nvSpPr>
          <p:cNvPr id="181" name="Google Shape;181;p4"/>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182" name="Google Shape;182;p4"/>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5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183" name="Google Shape;183;p4"/>
          <p:cNvSpPr txBox="1"/>
          <p:nvPr/>
        </p:nvSpPr>
        <p:spPr>
          <a:xfrm>
            <a:off x="4164591" y="4366205"/>
            <a:ext cx="3054000" cy="190817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如需更改课程，请每周三</a:t>
            </a:r>
            <a:r>
              <a:rPr lang="en-US" altLang="zh-CN" sz="1000" dirty="0">
                <a:solidFill>
                  <a:schemeClr val="dk1"/>
                </a:solidFill>
                <a:latin typeface="Arial"/>
                <a:ea typeface="Arial"/>
                <a:cs typeface="Arial"/>
                <a:sym typeface="Arial"/>
              </a:rPr>
              <a:t>08:00-17:00</a:t>
            </a:r>
            <a:r>
              <a:rPr lang="zh-CN" altLang="en-US" sz="1000" dirty="0">
                <a:solidFill>
                  <a:schemeClr val="dk1"/>
                </a:solidFill>
                <a:latin typeface="Arial"/>
                <a:ea typeface="Arial"/>
                <a:cs typeface="Arial"/>
                <a:sym typeface="Arial"/>
              </a:rPr>
              <a:t>在一楼办公室填写申请表。</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在办公室咨询课程负责人相关的变更事宜。如果这门新课程需要水平测试，请同时确认好考试时间表。</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因课程变更而产生额外费用，则在一楼办公室办理付款手续。</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课程变更后，将在申请当周的周五收到新的课程表。</a:t>
            </a: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zh-CN" altLang="en-US" sz="1000" dirty="0">
                <a:solidFill>
                  <a:srgbClr val="FF0000"/>
                </a:solidFill>
                <a:latin typeface="Calibri"/>
                <a:ea typeface="Calibri"/>
                <a:cs typeface="Calibri"/>
                <a:sym typeface="Calibri"/>
              </a:rPr>
              <a:t>注意：不提供课程降级时的差额退款。</a:t>
            </a:r>
            <a:endParaRPr dirty="0"/>
          </a:p>
        </p:txBody>
      </p:sp>
      <p:sp>
        <p:nvSpPr>
          <p:cNvPr id="184" name="Google Shape;184;p4"/>
          <p:cNvSpPr txBox="1"/>
          <p:nvPr/>
        </p:nvSpPr>
        <p:spPr>
          <a:xfrm>
            <a:off x="4169183" y="4160601"/>
            <a:ext cx="3333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B.</a:t>
            </a:r>
            <a:r>
              <a:rPr lang="ko-KR" altLang="en-US" sz="1100" dirty="0" err="1">
                <a:solidFill>
                  <a:schemeClr val="dk1"/>
                </a:solidFill>
                <a:latin typeface="Arial"/>
                <a:ea typeface="Arial"/>
                <a:cs typeface="Arial"/>
                <a:sym typeface="Arial"/>
              </a:rPr>
              <a:t>更换课程</a:t>
            </a:r>
            <a:endParaRPr sz="1100" dirty="0">
              <a:solidFill>
                <a:schemeClr val="dk1"/>
              </a:solidFill>
              <a:latin typeface="Arial"/>
              <a:ea typeface="Arial"/>
              <a:cs typeface="Arial"/>
              <a:sym typeface="Arial"/>
            </a:endParaRPr>
          </a:p>
        </p:txBody>
      </p:sp>
      <p:sp>
        <p:nvSpPr>
          <p:cNvPr id="185" name="Google Shape;185;p4"/>
          <p:cNvSpPr txBox="1"/>
          <p:nvPr/>
        </p:nvSpPr>
        <p:spPr>
          <a:xfrm>
            <a:off x="4073132" y="6829654"/>
            <a:ext cx="3054000" cy="46162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chemeClr val="dk1"/>
              </a:buClr>
              <a:buSzPts val="1000"/>
              <a:buFont typeface="Calibri"/>
              <a:buChar char="-"/>
            </a:pPr>
            <a:r>
              <a:rPr lang="zh-CN" altLang="en-US" sz="1000" dirty="0">
                <a:solidFill>
                  <a:schemeClr val="dk1"/>
                </a:solidFill>
                <a:latin typeface="Calibri"/>
                <a:ea typeface="Calibri"/>
                <a:cs typeface="Calibri"/>
                <a:sym typeface="Calibri"/>
              </a:rPr>
              <a:t>如果因劳资纠纷、辞职或相关教师缺席而无法上课，可以由其他教师代替上课。</a:t>
            </a:r>
            <a:endParaRPr sz="1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193" name="Google Shape;193;p5"/>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194" name="Google Shape;194;p5"/>
          <p:cNvSpPr txBox="1"/>
          <p:nvPr/>
        </p:nvSpPr>
        <p:spPr>
          <a:xfrm>
            <a:off x="460209" y="1339170"/>
            <a:ext cx="554819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en-US" sz="2400" dirty="0" err="1">
                <a:solidFill>
                  <a:srgbClr val="3F3F3F"/>
                </a:solidFill>
                <a:latin typeface="Arial"/>
                <a:ea typeface="Arial"/>
                <a:cs typeface="Arial"/>
                <a:sym typeface="Arial"/>
              </a:rPr>
              <a:t>学业政策和程序</a:t>
            </a:r>
            <a:endParaRPr dirty="0"/>
          </a:p>
        </p:txBody>
      </p:sp>
      <p:sp>
        <p:nvSpPr>
          <p:cNvPr id="195" name="Google Shape;195;p5"/>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96" name="Google Shape;196;p5"/>
          <p:cNvSpPr txBox="1"/>
          <p:nvPr/>
        </p:nvSpPr>
        <p:spPr>
          <a:xfrm>
            <a:off x="460209" y="5207001"/>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3.</a:t>
            </a:r>
            <a:r>
              <a:rPr lang="zh-CN" altLang="en-US" sz="1200" b="0" dirty="0">
                <a:solidFill>
                  <a:srgbClr val="6591E9"/>
                </a:solidFill>
                <a:latin typeface="Arial"/>
                <a:ea typeface="Arial"/>
                <a:cs typeface="Arial"/>
                <a:sym typeface="Arial"/>
              </a:rPr>
              <a:t>月考</a:t>
            </a:r>
            <a:endParaRPr sz="1200" b="0" dirty="0">
              <a:solidFill>
                <a:srgbClr val="6591E9"/>
              </a:solidFill>
              <a:latin typeface="Arial"/>
              <a:ea typeface="Arial"/>
              <a:cs typeface="Arial"/>
              <a:sym typeface="Arial"/>
            </a:endParaRPr>
          </a:p>
        </p:txBody>
      </p:sp>
      <p:sp>
        <p:nvSpPr>
          <p:cNvPr id="197" name="Google Shape;197;p5"/>
          <p:cNvSpPr txBox="1"/>
          <p:nvPr/>
        </p:nvSpPr>
        <p:spPr>
          <a:xfrm>
            <a:off x="459188" y="5427268"/>
            <a:ext cx="5966636"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学生必须参加每月进行的月度水平测试。</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整个月考日程可以通过一楼食堂布告栏上贴的校历查询。</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每个学生的月度测试在测试时间表前三天张贴在布告栏上。</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测试结束一周后可获得测试结果。</a:t>
            </a:r>
            <a:endParaRPr dirty="0"/>
          </a:p>
        </p:txBody>
      </p:sp>
      <p:sp>
        <p:nvSpPr>
          <p:cNvPr id="198" name="Google Shape;198;p5"/>
          <p:cNvSpPr txBox="1"/>
          <p:nvPr/>
        </p:nvSpPr>
        <p:spPr>
          <a:xfrm>
            <a:off x="460209" y="1936166"/>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1. </a:t>
            </a:r>
            <a:r>
              <a:rPr lang="en-US" sz="1200" b="0" dirty="0" err="1">
                <a:solidFill>
                  <a:srgbClr val="6591E9"/>
                </a:solidFill>
                <a:latin typeface="Arial"/>
                <a:ea typeface="Arial"/>
                <a:cs typeface="Arial"/>
                <a:sym typeface="Arial"/>
              </a:rPr>
              <a:t>小组课程</a:t>
            </a:r>
            <a:endParaRPr sz="1200" b="0" dirty="0">
              <a:solidFill>
                <a:srgbClr val="6591E9"/>
              </a:solidFill>
              <a:latin typeface="Arial"/>
              <a:ea typeface="Arial"/>
              <a:cs typeface="Arial"/>
              <a:sym typeface="Arial"/>
            </a:endParaRPr>
          </a:p>
        </p:txBody>
      </p:sp>
      <p:sp>
        <p:nvSpPr>
          <p:cNvPr id="199" name="Google Shape;199;p5"/>
          <p:cNvSpPr txBox="1"/>
          <p:nvPr/>
        </p:nvSpPr>
        <p:spPr>
          <a:xfrm>
            <a:off x="490149" y="2200706"/>
            <a:ext cx="6401718"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小组课程是为期 </a:t>
            </a:r>
            <a:r>
              <a:rPr lang="en-US" altLang="zh-CN" sz="1000" dirty="0">
                <a:solidFill>
                  <a:schemeClr val="dk1"/>
                </a:solidFill>
                <a:latin typeface="Arial"/>
                <a:ea typeface="Arial"/>
                <a:cs typeface="Arial"/>
                <a:sym typeface="Arial"/>
              </a:rPr>
              <a:t>4 </a:t>
            </a:r>
            <a:r>
              <a:rPr lang="zh-CN" altLang="en-US" sz="1000" dirty="0">
                <a:solidFill>
                  <a:schemeClr val="dk1"/>
                </a:solidFill>
                <a:latin typeface="Arial"/>
                <a:ea typeface="Arial"/>
                <a:cs typeface="Arial"/>
                <a:sym typeface="Arial"/>
              </a:rPr>
              <a:t>周的课程。</a:t>
            </a:r>
            <a:endParaRPr lang="en-US" altLang="zh-CN" sz="1000" dirty="0">
              <a:solidFill>
                <a:schemeClr val="dk1"/>
              </a:solidFill>
              <a:latin typeface="Arial"/>
              <a:ea typeface="Arial"/>
              <a:cs typeface="Arial"/>
              <a:sym typeface="Arial"/>
            </a:endParaRP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所有小组课程最多 </a:t>
            </a:r>
            <a:r>
              <a:rPr lang="en-US" altLang="zh-CN" sz="1000" dirty="0">
                <a:solidFill>
                  <a:schemeClr val="dk1"/>
                </a:solidFill>
                <a:latin typeface="Arial"/>
                <a:ea typeface="Arial"/>
                <a:cs typeface="Arial"/>
                <a:sym typeface="Arial"/>
              </a:rPr>
              <a:t>6 </a:t>
            </a:r>
            <a:r>
              <a:rPr lang="zh-CN" altLang="en-US" sz="1000" dirty="0">
                <a:solidFill>
                  <a:schemeClr val="dk1"/>
                </a:solidFill>
                <a:latin typeface="Arial"/>
                <a:ea typeface="Arial"/>
                <a:cs typeface="Arial"/>
                <a:sym typeface="Arial"/>
              </a:rPr>
              <a:t>名学生</a:t>
            </a:r>
            <a:endParaRPr sz="1000" dirty="0">
              <a:solidFill>
                <a:schemeClr val="dk1"/>
              </a:solidFill>
              <a:latin typeface="Arial"/>
              <a:ea typeface="Arial"/>
              <a:cs typeface="Arial"/>
              <a:sym typeface="Arial"/>
            </a:endParaRPr>
          </a:p>
        </p:txBody>
      </p:sp>
      <p:sp>
        <p:nvSpPr>
          <p:cNvPr id="200" name="Google Shape;200;p5"/>
          <p:cNvSpPr/>
          <p:nvPr/>
        </p:nvSpPr>
        <p:spPr>
          <a:xfrm>
            <a:off x="490149" y="4588107"/>
            <a:ext cx="13297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6591E9"/>
                </a:solidFill>
                <a:latin typeface="Arial"/>
                <a:ea typeface="Arial"/>
                <a:cs typeface="Arial"/>
                <a:sym typeface="Arial"/>
              </a:rPr>
              <a:t>2. </a:t>
            </a:r>
            <a:r>
              <a:rPr lang="en-US" sz="1200" dirty="0" err="1">
                <a:solidFill>
                  <a:srgbClr val="6591E9"/>
                </a:solidFill>
                <a:latin typeface="Arial"/>
                <a:ea typeface="Arial"/>
                <a:cs typeface="Arial"/>
                <a:sym typeface="Arial"/>
              </a:rPr>
              <a:t>夜间课程</a:t>
            </a:r>
            <a:endParaRPr sz="1200" dirty="0">
              <a:solidFill>
                <a:srgbClr val="6591E9"/>
              </a:solidFill>
              <a:latin typeface="Arial"/>
              <a:ea typeface="Arial"/>
              <a:cs typeface="Arial"/>
              <a:sym typeface="Arial"/>
            </a:endParaRPr>
          </a:p>
        </p:txBody>
      </p:sp>
      <p:sp>
        <p:nvSpPr>
          <p:cNvPr id="201" name="Google Shape;201;p5"/>
          <p:cNvSpPr/>
          <p:nvPr/>
        </p:nvSpPr>
        <p:spPr>
          <a:xfrm>
            <a:off x="759911" y="2695105"/>
            <a:ext cx="3701640" cy="923601"/>
          </a:xfrm>
          <a:prstGeom prst="rect">
            <a:avLst/>
          </a:prstGeom>
          <a:solidFill>
            <a:srgbClr val="FDE3E8"/>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altLang="zh-CN" sz="1000" dirty="0">
                <a:solidFill>
                  <a:srgbClr val="000000"/>
                </a:solidFill>
                <a:latin typeface="Arial"/>
                <a:ea typeface="Arial"/>
                <a:cs typeface="Arial"/>
                <a:sym typeface="Arial"/>
              </a:rPr>
              <a:t>&lt;</a:t>
            </a:r>
            <a:r>
              <a:rPr lang="zh-CN" altLang="en-US" sz="1000" dirty="0"/>
              <a:t>小组课程</a:t>
            </a:r>
            <a:r>
              <a:rPr lang="zh-CN" altLang="en-US" sz="1000" dirty="0">
                <a:solidFill>
                  <a:srgbClr val="000000"/>
                </a:solidFill>
                <a:latin typeface="Arial"/>
                <a:ea typeface="Arial"/>
                <a:cs typeface="Arial"/>
                <a:sym typeface="Arial"/>
              </a:rPr>
              <a:t>更改申请</a:t>
            </a:r>
            <a:r>
              <a:rPr lang="en-US" altLang="zh-CN" sz="1000" dirty="0">
                <a:solidFill>
                  <a:srgbClr val="000000"/>
                </a:solidFill>
                <a:latin typeface="Arial"/>
                <a:ea typeface="Arial"/>
                <a:cs typeface="Arial"/>
                <a:sym typeface="Arial"/>
              </a:rPr>
              <a:t>&gt;</a:t>
            </a:r>
          </a:p>
          <a:p>
            <a:pPr marL="0" marR="0" lvl="0" indent="0" algn="l" rtl="0">
              <a:lnSpc>
                <a:spcPct val="115000"/>
              </a:lnSpc>
              <a:spcBef>
                <a:spcPts val="0"/>
              </a:spcBef>
              <a:spcAft>
                <a:spcPts val="0"/>
              </a:spcAft>
              <a:buNone/>
            </a:pPr>
            <a:r>
              <a:rPr lang="zh-CN" altLang="en-US" sz="1000" dirty="0">
                <a:solidFill>
                  <a:srgbClr val="000000"/>
                </a:solidFill>
                <a:latin typeface="Arial"/>
                <a:ea typeface="Arial"/>
                <a:cs typeface="Arial"/>
                <a:sym typeface="Arial"/>
              </a:rPr>
              <a:t>地点：一楼办公室</a:t>
            </a:r>
          </a:p>
          <a:p>
            <a:pPr marL="0" marR="0" lvl="0" indent="0" algn="l" rtl="0">
              <a:lnSpc>
                <a:spcPct val="115000"/>
              </a:lnSpc>
              <a:spcBef>
                <a:spcPts val="0"/>
              </a:spcBef>
              <a:spcAft>
                <a:spcPts val="0"/>
              </a:spcAft>
              <a:buNone/>
            </a:pPr>
            <a:r>
              <a:rPr lang="zh-CN" altLang="en-US" sz="1000" dirty="0">
                <a:solidFill>
                  <a:srgbClr val="000000"/>
                </a:solidFill>
                <a:latin typeface="Arial"/>
                <a:ea typeface="Arial"/>
                <a:cs typeface="Arial"/>
                <a:sym typeface="Arial"/>
              </a:rPr>
              <a:t>变更申请日期及时间：团体课第一周的周五下午</a:t>
            </a:r>
            <a:r>
              <a:rPr lang="en-US" altLang="zh-CN" sz="1000" dirty="0">
                <a:solidFill>
                  <a:srgbClr val="000000"/>
                </a:solidFill>
                <a:latin typeface="Arial"/>
                <a:ea typeface="Arial"/>
                <a:cs typeface="Arial"/>
                <a:sym typeface="Arial"/>
              </a:rPr>
              <a:t>5:00</a:t>
            </a:r>
            <a:r>
              <a:rPr lang="zh-CN" altLang="en-US" sz="1000" dirty="0">
                <a:solidFill>
                  <a:srgbClr val="000000"/>
                </a:solidFill>
                <a:latin typeface="Arial"/>
                <a:ea typeface="Arial"/>
                <a:cs typeface="Arial"/>
                <a:sym typeface="Arial"/>
              </a:rPr>
              <a:t>前</a:t>
            </a:r>
          </a:p>
          <a:p>
            <a:pPr marL="0" marR="0" lvl="0" indent="0" algn="l" rtl="0">
              <a:lnSpc>
                <a:spcPct val="115000"/>
              </a:lnSpc>
              <a:spcBef>
                <a:spcPts val="0"/>
              </a:spcBef>
              <a:spcAft>
                <a:spcPts val="0"/>
              </a:spcAft>
              <a:buNone/>
            </a:pPr>
            <a:r>
              <a:rPr lang="zh-CN" altLang="en-US" sz="1000" dirty="0">
                <a:solidFill>
                  <a:srgbClr val="000000"/>
                </a:solidFill>
                <a:latin typeface="Arial"/>
                <a:ea typeface="Arial"/>
                <a:cs typeface="Arial"/>
                <a:sym typeface="Arial"/>
              </a:rPr>
              <a:t>更改生效日期：申请日期下一周的星期一</a:t>
            </a:r>
            <a:endParaRPr dirty="0"/>
          </a:p>
        </p:txBody>
      </p:sp>
      <p:sp>
        <p:nvSpPr>
          <p:cNvPr id="202" name="Google Shape;202;p5"/>
          <p:cNvSpPr txBox="1"/>
          <p:nvPr/>
        </p:nvSpPr>
        <p:spPr>
          <a:xfrm>
            <a:off x="490149" y="4869151"/>
            <a:ext cx="6401718" cy="26157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所有学生都会收到固定的夜间课程时间表</a:t>
            </a:r>
            <a:r>
              <a:rPr lang="en-US" sz="1000" dirty="0">
                <a:solidFill>
                  <a:schemeClr val="dk1"/>
                </a:solidFill>
                <a:latin typeface="Arial"/>
                <a:ea typeface="Arial"/>
                <a:cs typeface="Arial"/>
                <a:sym typeface="Arial"/>
              </a:rPr>
              <a:t>.</a:t>
            </a:r>
            <a:endParaRPr dirty="0"/>
          </a:p>
        </p:txBody>
      </p:sp>
      <p:sp>
        <p:nvSpPr>
          <p:cNvPr id="203" name="Google Shape;203;p5"/>
          <p:cNvSpPr txBox="1"/>
          <p:nvPr/>
        </p:nvSpPr>
        <p:spPr>
          <a:xfrm>
            <a:off x="759909" y="3698992"/>
            <a:ext cx="3701641" cy="530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笔记</a:t>
            </a: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1. </a:t>
            </a:r>
            <a:r>
              <a:rPr lang="zh-CN" altLang="en-US" sz="950" dirty="0">
                <a:solidFill>
                  <a:srgbClr val="F33F59"/>
                </a:solidFill>
                <a:latin typeface="Arial"/>
                <a:ea typeface="Arial"/>
                <a:cs typeface="Arial"/>
                <a:sym typeface="Arial"/>
              </a:rPr>
              <a:t>申请小组课程变更后，不可再次变更。</a:t>
            </a:r>
          </a:p>
          <a:p>
            <a:pPr marL="0" marR="0" lvl="0" indent="0" algn="l" rtl="0">
              <a:spcBef>
                <a:spcPts val="0"/>
              </a:spcBef>
              <a:spcAft>
                <a:spcPts val="0"/>
              </a:spcAft>
              <a:buNone/>
            </a:pPr>
            <a:r>
              <a:rPr lang="en-US" altLang="zh-CN" sz="950" dirty="0">
                <a:solidFill>
                  <a:srgbClr val="F33F59"/>
                </a:solidFill>
                <a:latin typeface="Arial"/>
                <a:ea typeface="Arial"/>
                <a:cs typeface="Arial"/>
                <a:sym typeface="Arial"/>
              </a:rPr>
              <a:t>2. </a:t>
            </a:r>
            <a:r>
              <a:rPr lang="zh-CN" altLang="en-US" sz="950" dirty="0">
                <a:solidFill>
                  <a:srgbClr val="F33F59"/>
                </a:solidFill>
                <a:latin typeface="Arial"/>
                <a:ea typeface="Arial"/>
                <a:cs typeface="Arial"/>
                <a:sym typeface="Arial"/>
              </a:rPr>
              <a:t>无法将团体课程改为一对一课程。</a:t>
            </a:r>
            <a:endParaRPr dirty="0"/>
          </a:p>
        </p:txBody>
      </p:sp>
      <p:sp>
        <p:nvSpPr>
          <p:cNvPr id="204" name="Google Shape;204;p5"/>
          <p:cNvSpPr txBox="1"/>
          <p:nvPr/>
        </p:nvSpPr>
        <p:spPr>
          <a:xfrm>
            <a:off x="417376" y="6315065"/>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591E9"/>
                </a:solidFill>
                <a:latin typeface="Arial"/>
                <a:ea typeface="Arial"/>
                <a:cs typeface="Arial"/>
                <a:sym typeface="Arial"/>
              </a:rPr>
              <a:t>3</a:t>
            </a:r>
            <a:r>
              <a:rPr lang="zh-CN" altLang="en-US" sz="1200" b="0" dirty="0">
                <a:solidFill>
                  <a:srgbClr val="6591E9"/>
                </a:solidFill>
                <a:latin typeface="Arial"/>
                <a:ea typeface="Arial"/>
                <a:cs typeface="Arial"/>
                <a:sym typeface="Arial"/>
              </a:rPr>
              <a:t>托业</a:t>
            </a:r>
            <a:r>
              <a:rPr lang="en-US" altLang="zh-CN" sz="1200" b="0" dirty="0">
                <a:solidFill>
                  <a:srgbClr val="6591E9"/>
                </a:solidFill>
                <a:latin typeface="Arial"/>
                <a:ea typeface="Arial"/>
                <a:cs typeface="Arial"/>
                <a:sym typeface="Arial"/>
              </a:rPr>
              <a:t>&amp;</a:t>
            </a:r>
            <a:r>
              <a:rPr lang="zh-CN" altLang="en-US" sz="1200" b="0" dirty="0">
                <a:solidFill>
                  <a:srgbClr val="6591E9"/>
                </a:solidFill>
                <a:latin typeface="Arial"/>
                <a:ea typeface="Arial"/>
                <a:cs typeface="Arial"/>
                <a:sym typeface="Arial"/>
              </a:rPr>
              <a:t>雅思保证课程</a:t>
            </a:r>
            <a:endParaRPr sz="1200" b="0" dirty="0">
              <a:solidFill>
                <a:srgbClr val="6591E9"/>
              </a:solidFill>
              <a:latin typeface="Arial"/>
              <a:ea typeface="Arial"/>
              <a:cs typeface="Arial"/>
              <a:sym typeface="Arial"/>
            </a:endParaRPr>
          </a:p>
        </p:txBody>
      </p:sp>
      <p:sp>
        <p:nvSpPr>
          <p:cNvPr id="205" name="Google Shape;205;p5"/>
          <p:cNvSpPr txBox="1"/>
          <p:nvPr/>
        </p:nvSpPr>
        <p:spPr>
          <a:xfrm>
            <a:off x="417376" y="6536243"/>
            <a:ext cx="5966636"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以下情况无法保证分数：</a:t>
            </a:r>
            <a:endParaRPr dirty="0"/>
          </a:p>
          <a:p>
            <a:pPr marL="171450" marR="0" lvl="0" indent="-107950" algn="l" rtl="0">
              <a:lnSpc>
                <a:spcPct val="140000"/>
              </a:lnSpc>
              <a:spcBef>
                <a:spcPts val="0"/>
              </a:spcBef>
              <a:spcAft>
                <a:spcPts val="0"/>
              </a:spcAft>
              <a:buClr>
                <a:schemeClr val="dk1"/>
              </a:buClr>
              <a:buSzPts val="1000"/>
              <a:buFont typeface="Calibri"/>
              <a:buNone/>
            </a:pPr>
            <a:endParaRPr sz="1000" dirty="0">
              <a:solidFill>
                <a:schemeClr val="dk1"/>
              </a:solidFill>
              <a:latin typeface="Arial"/>
              <a:ea typeface="Arial"/>
              <a:cs typeface="Arial"/>
              <a:sym typeface="Arial"/>
            </a:endParaRPr>
          </a:p>
        </p:txBody>
      </p:sp>
      <p:sp>
        <p:nvSpPr>
          <p:cNvPr id="206" name="Google Shape;206;p5"/>
          <p:cNvSpPr txBox="1"/>
          <p:nvPr/>
        </p:nvSpPr>
        <p:spPr>
          <a:xfrm>
            <a:off x="548098" y="6730257"/>
            <a:ext cx="3701641" cy="53087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F33F59"/>
              </a:buClr>
              <a:buSzPts val="950"/>
              <a:buFont typeface="Arial"/>
              <a:buAutoNum type="arabicPeriod"/>
            </a:pPr>
            <a:r>
              <a:rPr lang="zh-CN" altLang="en-US" sz="950" dirty="0">
                <a:solidFill>
                  <a:srgbClr val="F33F59"/>
                </a:solidFill>
                <a:latin typeface="Arial"/>
                <a:ea typeface="Arial"/>
                <a:cs typeface="Arial"/>
                <a:sym typeface="Arial"/>
              </a:rPr>
              <a:t>收到一次警告</a:t>
            </a:r>
            <a:endParaRPr lang="en-US" altLang="zh-CN" sz="950" dirty="0">
              <a:solidFill>
                <a:srgbClr val="F33F59"/>
              </a:solidFill>
            </a:endParaRPr>
          </a:p>
          <a:p>
            <a:pPr marL="228600" marR="0" lvl="0" indent="-228600" algn="l" rtl="0">
              <a:spcBef>
                <a:spcPts val="0"/>
              </a:spcBef>
              <a:spcAft>
                <a:spcPts val="0"/>
              </a:spcAft>
              <a:buClr>
                <a:srgbClr val="F33F59"/>
              </a:buClr>
              <a:buSzPts val="950"/>
              <a:buFont typeface="Arial"/>
              <a:buAutoNum type="arabicPeriod"/>
            </a:pPr>
            <a:r>
              <a:rPr lang="zh-CN" altLang="en-US" sz="950" dirty="0">
                <a:solidFill>
                  <a:srgbClr val="F33F59"/>
                </a:solidFill>
                <a:latin typeface="Arial"/>
                <a:ea typeface="Arial"/>
                <a:cs typeface="Arial"/>
                <a:sym typeface="Arial"/>
              </a:rPr>
              <a:t>缺席夜间课程或词汇测试。</a:t>
            </a:r>
          </a:p>
          <a:p>
            <a:pPr marL="228600" marR="0" lvl="0" indent="-228600" algn="l" rtl="0">
              <a:spcBef>
                <a:spcPts val="0"/>
              </a:spcBef>
              <a:spcAft>
                <a:spcPts val="0"/>
              </a:spcAft>
              <a:buClr>
                <a:srgbClr val="F33F59"/>
              </a:buClr>
              <a:buSzPts val="950"/>
              <a:buFont typeface="Arial"/>
              <a:buAutoNum type="arabicPeriod"/>
            </a:pPr>
            <a:r>
              <a:rPr lang="zh-CN" altLang="en-US" sz="950" dirty="0">
                <a:solidFill>
                  <a:srgbClr val="F33F59"/>
                </a:solidFill>
                <a:latin typeface="Arial"/>
                <a:ea typeface="Arial"/>
                <a:cs typeface="Arial"/>
                <a:sym typeface="Arial"/>
              </a:rPr>
              <a:t>在 </a:t>
            </a:r>
            <a:r>
              <a:rPr lang="en-US" altLang="zh-CN" sz="950" dirty="0">
                <a:solidFill>
                  <a:srgbClr val="F33F59"/>
                </a:solidFill>
                <a:latin typeface="Arial"/>
                <a:ea typeface="Arial"/>
                <a:cs typeface="Arial"/>
                <a:sym typeface="Arial"/>
              </a:rPr>
              <a:t>8 </a:t>
            </a:r>
            <a:r>
              <a:rPr lang="zh-CN" altLang="en-US" sz="950" dirty="0">
                <a:solidFill>
                  <a:srgbClr val="F33F59"/>
                </a:solidFill>
                <a:latin typeface="Arial"/>
                <a:ea typeface="Arial"/>
                <a:cs typeface="Arial"/>
                <a:sym typeface="Arial"/>
              </a:rPr>
              <a:t>到 </a:t>
            </a:r>
            <a:r>
              <a:rPr lang="en-US" altLang="zh-CN" sz="950" dirty="0">
                <a:solidFill>
                  <a:srgbClr val="F33F59"/>
                </a:solidFill>
                <a:latin typeface="Arial"/>
                <a:ea typeface="Arial"/>
                <a:cs typeface="Arial"/>
                <a:sym typeface="Arial"/>
              </a:rPr>
              <a:t>12 </a:t>
            </a:r>
            <a:r>
              <a:rPr lang="zh-CN" altLang="en-US" sz="950" dirty="0">
                <a:solidFill>
                  <a:srgbClr val="F33F59"/>
                </a:solidFill>
                <a:latin typeface="Arial"/>
                <a:ea typeface="Arial"/>
                <a:cs typeface="Arial"/>
                <a:sym typeface="Arial"/>
              </a:rPr>
              <a:t>周内从未参加过正式考试。</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
          <p:cNvSpPr txBox="1"/>
          <p:nvPr/>
        </p:nvSpPr>
        <p:spPr>
          <a:xfrm>
            <a:off x="460209" y="1339170"/>
            <a:ext cx="554819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213" name="Google Shape;213;p6"/>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14" name="Google Shape;214;p6"/>
          <p:cNvSpPr/>
          <p:nvPr/>
        </p:nvSpPr>
        <p:spPr>
          <a:xfrm>
            <a:off x="460209" y="1901892"/>
            <a:ext cx="2028000" cy="329700"/>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3.</a:t>
            </a:r>
            <a:r>
              <a:rPr lang="zh-CN" altLang="en-US" sz="1400" dirty="0">
                <a:solidFill>
                  <a:schemeClr val="lt1"/>
                </a:solidFill>
                <a:latin typeface="Arial"/>
                <a:ea typeface="Arial"/>
                <a:cs typeface="Arial"/>
                <a:sym typeface="Arial"/>
              </a:rPr>
              <a:t>生活规章制度</a:t>
            </a:r>
            <a:endParaRPr sz="1400" dirty="0">
              <a:solidFill>
                <a:schemeClr val="lt1"/>
              </a:solidFill>
              <a:latin typeface="Arial"/>
              <a:ea typeface="Arial"/>
              <a:cs typeface="Arial"/>
              <a:sym typeface="Arial"/>
            </a:endParaRPr>
          </a:p>
        </p:txBody>
      </p:sp>
      <p:sp>
        <p:nvSpPr>
          <p:cNvPr id="215" name="Google Shape;215;p6"/>
          <p:cNvSpPr txBox="1"/>
          <p:nvPr/>
        </p:nvSpPr>
        <p:spPr>
          <a:xfrm>
            <a:off x="466725" y="2266469"/>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1</a:t>
            </a:r>
            <a:r>
              <a:rPr lang="zh-CN" altLang="en-US" sz="1200" dirty="0">
                <a:solidFill>
                  <a:srgbClr val="6691E9"/>
                </a:solidFill>
              </a:rPr>
              <a:t>出入管制</a:t>
            </a:r>
            <a:endParaRPr sz="1200" b="0" dirty="0">
              <a:solidFill>
                <a:srgbClr val="6691E9"/>
              </a:solidFill>
              <a:latin typeface="Arial"/>
              <a:ea typeface="Arial"/>
              <a:cs typeface="Arial"/>
              <a:sym typeface="Arial"/>
            </a:endParaRPr>
          </a:p>
        </p:txBody>
      </p:sp>
      <p:sp>
        <p:nvSpPr>
          <p:cNvPr id="216" name="Google Shape;216;p6"/>
          <p:cNvSpPr txBox="1"/>
          <p:nvPr/>
        </p:nvSpPr>
        <p:spPr>
          <a:xfrm>
            <a:off x="453691" y="5862254"/>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2 </a:t>
            </a:r>
            <a:r>
              <a:rPr lang="en-US" sz="1200" b="0" dirty="0" err="1">
                <a:solidFill>
                  <a:srgbClr val="6691E9"/>
                </a:solidFill>
                <a:latin typeface="Arial"/>
                <a:ea typeface="Arial"/>
                <a:cs typeface="Arial"/>
                <a:sym typeface="Arial"/>
              </a:rPr>
              <a:t>外出申请表HALL</a:t>
            </a:r>
            <a:r>
              <a:rPr lang="en-US" sz="1200" b="0" dirty="0">
                <a:solidFill>
                  <a:srgbClr val="6691E9"/>
                </a:solidFill>
                <a:latin typeface="Arial"/>
                <a:ea typeface="Arial"/>
                <a:cs typeface="Arial"/>
                <a:sym typeface="Arial"/>
              </a:rPr>
              <a:t> PASS</a:t>
            </a:r>
            <a:endParaRPr sz="1200" b="0" dirty="0">
              <a:solidFill>
                <a:srgbClr val="6691E9"/>
              </a:solidFill>
              <a:latin typeface="Arial"/>
              <a:ea typeface="Arial"/>
              <a:cs typeface="Arial"/>
              <a:sym typeface="Arial"/>
            </a:endParaRPr>
          </a:p>
        </p:txBody>
      </p:sp>
      <p:sp>
        <p:nvSpPr>
          <p:cNvPr id="217" name="Google Shape;217;p6"/>
          <p:cNvSpPr txBox="1"/>
          <p:nvPr/>
        </p:nvSpPr>
        <p:spPr>
          <a:xfrm>
            <a:off x="453690" y="6069310"/>
            <a:ext cx="3411300" cy="60012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0000"/>
              </a:lnSpc>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BECI </a:t>
            </a:r>
            <a:r>
              <a:rPr lang="en-US" sz="1000" dirty="0" err="1">
                <a:solidFill>
                  <a:schemeClr val="dk1"/>
                </a:solidFill>
                <a:latin typeface="Arial"/>
                <a:ea typeface="Arial"/>
                <a:cs typeface="Arial"/>
                <a:sym typeface="Arial"/>
              </a:rPr>
              <a:t>斯巴达校区的</a:t>
            </a:r>
            <a:r>
              <a:rPr lang="zh-CN" altLang="en-US" sz="1000" dirty="0">
                <a:solidFill>
                  <a:schemeClr val="dk1"/>
                </a:solidFill>
                <a:latin typeface="Arial"/>
                <a:ea typeface="Arial"/>
                <a:cs typeface="Arial"/>
                <a:sym typeface="Arial"/>
              </a:rPr>
              <a:t>学生周一至周五不得外出。如因紧急情况或正当理由需要外出，须填写</a:t>
            </a:r>
            <a:r>
              <a:rPr lang="en-US" sz="1000" dirty="0">
                <a:solidFill>
                  <a:schemeClr val="dk1"/>
                </a:solidFill>
                <a:latin typeface="Arial"/>
                <a:ea typeface="Arial"/>
                <a:cs typeface="Arial"/>
                <a:sym typeface="Arial"/>
              </a:rPr>
              <a:t>HALL PASS，</a:t>
            </a:r>
            <a:r>
              <a:rPr lang="zh-CN" altLang="en-US" sz="1000" dirty="0">
                <a:solidFill>
                  <a:schemeClr val="dk1"/>
                </a:solidFill>
                <a:latin typeface="Arial"/>
                <a:ea typeface="Arial"/>
                <a:cs typeface="Arial"/>
                <a:sym typeface="Arial"/>
              </a:rPr>
              <a:t>交至办公室，经学校负责人同意后方可外出。</a:t>
            </a:r>
            <a:endParaRPr dirty="0"/>
          </a:p>
        </p:txBody>
      </p:sp>
      <p:sp>
        <p:nvSpPr>
          <p:cNvPr id="218" name="Google Shape;218;p6"/>
          <p:cNvSpPr txBox="1"/>
          <p:nvPr/>
        </p:nvSpPr>
        <p:spPr>
          <a:xfrm>
            <a:off x="449033" y="7254563"/>
            <a:ext cx="2954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3 </a:t>
            </a:r>
            <a:r>
              <a:rPr lang="en-US" sz="1200" b="0" dirty="0" err="1">
                <a:solidFill>
                  <a:srgbClr val="6691E9"/>
                </a:solidFill>
                <a:latin typeface="Arial"/>
                <a:ea typeface="Arial"/>
                <a:cs typeface="Arial"/>
                <a:sym typeface="Arial"/>
              </a:rPr>
              <a:t>外宿申请</a:t>
            </a:r>
            <a:r>
              <a:rPr lang="en-US" sz="1200" b="0" dirty="0">
                <a:solidFill>
                  <a:srgbClr val="6691E9"/>
                </a:solidFill>
                <a:latin typeface="Arial"/>
                <a:ea typeface="Arial"/>
                <a:cs typeface="Arial"/>
                <a:sym typeface="Arial"/>
              </a:rPr>
              <a:t>(OVERNIGHT PERMIT)</a:t>
            </a:r>
            <a:endParaRPr sz="1200" b="0" dirty="0">
              <a:solidFill>
                <a:srgbClr val="6691E9"/>
              </a:solidFill>
              <a:latin typeface="Arial"/>
              <a:ea typeface="Arial"/>
              <a:cs typeface="Arial"/>
              <a:sym typeface="Arial"/>
            </a:endParaRPr>
          </a:p>
        </p:txBody>
      </p:sp>
      <p:sp>
        <p:nvSpPr>
          <p:cNvPr id="219" name="Google Shape;219;p6"/>
          <p:cNvSpPr txBox="1"/>
          <p:nvPr/>
        </p:nvSpPr>
        <p:spPr>
          <a:xfrm>
            <a:off x="449033" y="7500190"/>
            <a:ext cx="3518100" cy="175428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如果您想在周末外出，必须填写 外宿申请</a:t>
            </a:r>
            <a:r>
              <a:rPr lang="en-US" sz="1000" dirty="0">
                <a:solidFill>
                  <a:schemeClr val="dk1"/>
                </a:solidFill>
                <a:latin typeface="Arial"/>
                <a:ea typeface="Arial"/>
                <a:cs typeface="Arial"/>
                <a:sym typeface="Arial"/>
              </a:rPr>
              <a:t>OVERNIGHT PERMIT </a:t>
            </a:r>
            <a:r>
              <a:rPr lang="zh-CN" altLang="en-US" sz="1000" dirty="0">
                <a:solidFill>
                  <a:schemeClr val="dk1"/>
                </a:solidFill>
                <a:latin typeface="Arial"/>
                <a:ea typeface="Arial"/>
                <a:cs typeface="Arial"/>
                <a:sym typeface="Arial"/>
              </a:rPr>
              <a:t>表格并获得负责人的签名。</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rPr>
              <a:t>如果</a:t>
            </a:r>
            <a:r>
              <a:rPr lang="zh-CN" altLang="en-US" sz="1000" dirty="0">
                <a:solidFill>
                  <a:schemeClr val="dk1"/>
                </a:solidFill>
                <a:latin typeface="Arial"/>
                <a:ea typeface="Arial"/>
                <a:cs typeface="Arial"/>
                <a:sym typeface="Arial"/>
              </a:rPr>
              <a:t>乘飞机旅行，必须填写旅行免责声明</a:t>
            </a:r>
            <a:r>
              <a:rPr lang="en-US" sz="1000" dirty="0">
                <a:solidFill>
                  <a:schemeClr val="dk1"/>
                </a:solidFill>
                <a:latin typeface="Arial"/>
                <a:ea typeface="Arial"/>
                <a:cs typeface="Arial"/>
                <a:sym typeface="Arial"/>
              </a:rPr>
              <a:t>TRAVEL WAIVER </a:t>
            </a:r>
            <a:r>
              <a:rPr lang="zh-CN" altLang="en-US" sz="1000" dirty="0">
                <a:solidFill>
                  <a:schemeClr val="dk1"/>
                </a:solidFill>
                <a:latin typeface="Arial"/>
                <a:ea typeface="Arial"/>
                <a:cs typeface="Arial"/>
                <a:sym typeface="Arial"/>
              </a:rPr>
              <a:t>表格并获得负责人的签名。</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原则上，旅行申请表</a:t>
            </a:r>
            <a:r>
              <a:rPr lang="en-US" sz="1000" dirty="0">
                <a:solidFill>
                  <a:schemeClr val="dk1"/>
                </a:solidFill>
                <a:latin typeface="Arial"/>
                <a:ea typeface="Arial"/>
                <a:cs typeface="Arial"/>
                <a:sym typeface="Arial"/>
              </a:rPr>
              <a:t>TRAVEL WAIVER </a:t>
            </a:r>
            <a:r>
              <a:rPr lang="zh-CN" altLang="en-US" sz="1000" dirty="0">
                <a:solidFill>
                  <a:schemeClr val="dk1"/>
                </a:solidFill>
                <a:latin typeface="Arial"/>
                <a:ea typeface="Arial"/>
                <a:cs typeface="Arial"/>
                <a:sym typeface="Arial"/>
              </a:rPr>
              <a:t>和外宿申请表 </a:t>
            </a:r>
            <a:r>
              <a:rPr lang="en-US" sz="1000" dirty="0">
                <a:solidFill>
                  <a:schemeClr val="dk1"/>
                </a:solidFill>
                <a:latin typeface="Arial"/>
                <a:ea typeface="Arial"/>
                <a:cs typeface="Arial"/>
                <a:sym typeface="Arial"/>
              </a:rPr>
              <a:t>OVERNIGHT PERMIT </a:t>
            </a:r>
            <a:r>
              <a:rPr lang="zh-CN" altLang="en-US" sz="1000" dirty="0">
                <a:solidFill>
                  <a:schemeClr val="dk1"/>
                </a:solidFill>
              </a:rPr>
              <a:t>须在</a:t>
            </a:r>
            <a:r>
              <a:rPr lang="zh-CN" altLang="en-US" sz="1000" dirty="0">
                <a:solidFill>
                  <a:schemeClr val="dk1"/>
                </a:solidFill>
                <a:latin typeface="Arial"/>
                <a:ea typeface="Arial"/>
                <a:cs typeface="Arial"/>
                <a:sym typeface="Arial"/>
              </a:rPr>
              <a:t>周四之前在一楼办公室签发。</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原则上禁止工作日外出。</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签发了外宿申请 </a:t>
            </a:r>
            <a:r>
              <a:rPr lang="en-US" sz="1000" dirty="0">
                <a:solidFill>
                  <a:schemeClr val="dk1"/>
                </a:solidFill>
                <a:latin typeface="Arial"/>
                <a:ea typeface="Arial"/>
                <a:cs typeface="Arial"/>
                <a:sym typeface="Arial"/>
              </a:rPr>
              <a:t>OVERNIGHT </a:t>
            </a:r>
            <a:r>
              <a:rPr lang="en-US" sz="1000" dirty="0" err="1">
                <a:solidFill>
                  <a:schemeClr val="dk1"/>
                </a:solidFill>
                <a:latin typeface="Arial"/>
                <a:ea typeface="Arial"/>
                <a:cs typeface="Arial"/>
                <a:sym typeface="Arial"/>
              </a:rPr>
              <a:t>PERMIT的学生，无法</a:t>
            </a:r>
            <a:r>
              <a:rPr lang="zh-CN" altLang="en-US" sz="1000" dirty="0">
                <a:solidFill>
                  <a:schemeClr val="dk1"/>
                </a:solidFill>
                <a:latin typeface="Arial"/>
                <a:ea typeface="Arial"/>
                <a:cs typeface="Arial"/>
                <a:sym typeface="Arial"/>
              </a:rPr>
              <a:t>在学校禁止出入的时间段进出学校。</a:t>
            </a:r>
            <a:endParaRPr sz="1000" dirty="0">
              <a:solidFill>
                <a:schemeClr val="dk1"/>
              </a:solidFill>
              <a:latin typeface="Arial"/>
              <a:ea typeface="Arial"/>
              <a:cs typeface="Arial"/>
              <a:sym typeface="Arial"/>
            </a:endParaRPr>
          </a:p>
        </p:txBody>
      </p:sp>
      <p:sp>
        <p:nvSpPr>
          <p:cNvPr id="220" name="Google Shape;220;p6"/>
          <p:cNvSpPr txBox="1"/>
          <p:nvPr/>
        </p:nvSpPr>
        <p:spPr>
          <a:xfrm>
            <a:off x="566910" y="9620731"/>
            <a:ext cx="3333900" cy="530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注意：需要提交以学生名义预订的酒店确认单和机票行程单的复印件才能申请外出旅行和外宿。此外，学院对行程中或行程外发生的任何意外概不负责。</a:t>
            </a:r>
            <a:endParaRPr dirty="0"/>
          </a:p>
        </p:txBody>
      </p:sp>
      <p:sp>
        <p:nvSpPr>
          <p:cNvPr id="221" name="Google Shape;221;p6"/>
          <p:cNvSpPr/>
          <p:nvPr/>
        </p:nvSpPr>
        <p:spPr>
          <a:xfrm>
            <a:off x="649951" y="6948784"/>
            <a:ext cx="2979000" cy="237300"/>
          </a:xfrm>
          <a:prstGeom prst="rect">
            <a:avLst/>
          </a:prstGeom>
          <a:solidFill>
            <a:srgbClr val="FDE3E8"/>
          </a:solidFill>
          <a:ln>
            <a:noFill/>
          </a:ln>
        </p:spPr>
        <p:txBody>
          <a:bodyPr spcFirstLastPara="1" wrap="square" lIns="90000" tIns="0" rIns="0" bIns="0" anchor="ctr" anchorCtr="0">
            <a:noAutofit/>
          </a:bodyPr>
          <a:lstStyle/>
          <a:p>
            <a:pPr marL="228600" marR="0" lvl="0" indent="-228600" algn="l" rtl="0">
              <a:lnSpc>
                <a:spcPct val="150000"/>
              </a:lnSpc>
              <a:spcBef>
                <a:spcPts val="0"/>
              </a:spcBef>
              <a:spcAft>
                <a:spcPts val="0"/>
              </a:spcAft>
              <a:buClr>
                <a:schemeClr val="dk1"/>
              </a:buClr>
              <a:buSzPts val="800"/>
              <a:buFont typeface="Noto Sans Symbols"/>
              <a:buChar char="◆"/>
            </a:pPr>
            <a:r>
              <a:rPr lang="en-US" sz="800" dirty="0">
                <a:solidFill>
                  <a:schemeClr val="dk1"/>
                </a:solidFill>
                <a:latin typeface="Arial"/>
                <a:ea typeface="Arial"/>
                <a:cs typeface="Arial"/>
                <a:sym typeface="Arial"/>
              </a:rPr>
              <a:t>HALL PASS</a:t>
            </a:r>
            <a:r>
              <a:rPr lang="zh-CN" altLang="en-US" sz="800" dirty="0">
                <a:solidFill>
                  <a:schemeClr val="dk1"/>
                </a:solidFill>
                <a:latin typeface="Arial"/>
                <a:ea typeface="Arial"/>
                <a:cs typeface="Arial"/>
                <a:sym typeface="Arial"/>
              </a:rPr>
              <a:t>申请提交地点：一楼办公室</a:t>
            </a:r>
            <a:endParaRPr dirty="0"/>
          </a:p>
        </p:txBody>
      </p:sp>
      <p:sp>
        <p:nvSpPr>
          <p:cNvPr id="222" name="Google Shape;222;p6"/>
          <p:cNvSpPr txBox="1"/>
          <p:nvPr/>
        </p:nvSpPr>
        <p:spPr>
          <a:xfrm>
            <a:off x="4002075" y="2181495"/>
            <a:ext cx="29542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4.</a:t>
            </a:r>
            <a:r>
              <a:rPr lang="zh-CN" altLang="en-US" sz="1200" b="0" dirty="0">
                <a:solidFill>
                  <a:srgbClr val="6691E9"/>
                </a:solidFill>
                <a:latin typeface="Arial"/>
                <a:ea typeface="Arial"/>
                <a:cs typeface="Arial"/>
                <a:sym typeface="Arial"/>
              </a:rPr>
              <a:t>设施使用时间</a:t>
            </a:r>
            <a:endParaRPr dirty="0"/>
          </a:p>
        </p:txBody>
      </p:sp>
      <p:graphicFrame>
        <p:nvGraphicFramePr>
          <p:cNvPr id="223" name="Google Shape;223;p6"/>
          <p:cNvGraphicFramePr/>
          <p:nvPr>
            <p:extLst>
              <p:ext uri="{D42A27DB-BD31-4B8C-83A1-F6EECF244321}">
                <p14:modId xmlns:p14="http://schemas.microsoft.com/office/powerpoint/2010/main" val="2640670040"/>
              </p:ext>
            </p:extLst>
          </p:nvPr>
        </p:nvGraphicFramePr>
        <p:xfrm>
          <a:off x="4080549" y="2498653"/>
          <a:ext cx="3012400" cy="1048950"/>
        </p:xfrm>
        <a:graphic>
          <a:graphicData uri="http://schemas.openxmlformats.org/drawingml/2006/table">
            <a:tbl>
              <a:tblPr firstRow="1" bandRow="1">
                <a:noFill/>
                <a:tableStyleId>{1A310DC7-EDF1-4050-A853-B13E0B224280}</a:tableStyleId>
              </a:tblPr>
              <a:tblGrid>
                <a:gridCol w="1193075">
                  <a:extLst>
                    <a:ext uri="{9D8B030D-6E8A-4147-A177-3AD203B41FA5}">
                      <a16:colId xmlns:a16="http://schemas.microsoft.com/office/drawing/2014/main" val="20000"/>
                    </a:ext>
                  </a:extLst>
                </a:gridCol>
                <a:gridCol w="1819325">
                  <a:extLst>
                    <a:ext uri="{9D8B030D-6E8A-4147-A177-3AD203B41FA5}">
                      <a16:colId xmlns:a16="http://schemas.microsoft.com/office/drawing/2014/main" val="20001"/>
                    </a:ext>
                  </a:extLst>
                </a:gridCol>
              </a:tblGrid>
              <a:tr h="242075">
                <a:tc>
                  <a:txBody>
                    <a:bodyPr/>
                    <a:lstStyle/>
                    <a:p>
                      <a:pPr marL="0" marR="0" lvl="0" indent="0" algn="ctr" rtl="0">
                        <a:spcBef>
                          <a:spcPts val="0"/>
                        </a:spcBef>
                        <a:spcAft>
                          <a:spcPts val="0"/>
                        </a:spcAft>
                        <a:buNone/>
                      </a:pPr>
                      <a:r>
                        <a:rPr lang="zh-CN" altLang="en-US" sz="900" b="0" u="none" strike="noStrike" cap="none" dirty="0">
                          <a:latin typeface="Arial"/>
                          <a:ea typeface="Arial"/>
                          <a:cs typeface="Arial"/>
                          <a:sym typeface="Arial"/>
                        </a:rPr>
                        <a:t>设施</a:t>
                      </a: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691E9"/>
                    </a:solidFill>
                  </a:tcPr>
                </a:tc>
                <a:tc>
                  <a:txBody>
                    <a:bodyPr/>
                    <a:lstStyle/>
                    <a:p>
                      <a:pPr marL="0" marR="0" lvl="0" indent="0" algn="ctr" rtl="0">
                        <a:spcBef>
                          <a:spcPts val="0"/>
                        </a:spcBef>
                        <a:spcAft>
                          <a:spcPts val="0"/>
                        </a:spcAft>
                        <a:buNone/>
                      </a:pPr>
                      <a:r>
                        <a:rPr lang="zh-CN" altLang="en-US" sz="900" b="0" u="none" strike="noStrike" cap="none" dirty="0">
                          <a:latin typeface="Arial"/>
                          <a:ea typeface="Arial"/>
                          <a:cs typeface="Arial"/>
                          <a:sym typeface="Arial"/>
                        </a:rPr>
                        <a:t>运作时间</a:t>
                      </a:r>
                      <a:endParaRPr sz="900" b="0" u="none" strike="noStrike" cap="none" dirty="0">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691E9"/>
                    </a:solidFill>
                  </a:tcPr>
                </a:tc>
                <a:extLst>
                  <a:ext uri="{0D108BD9-81ED-4DB2-BD59-A6C34878D82A}">
                    <a16:rowId xmlns:a16="http://schemas.microsoft.com/office/drawing/2014/main" val="10000"/>
                  </a:ext>
                </a:extLst>
              </a:tr>
              <a:tr h="242075">
                <a:tc>
                  <a:txBody>
                    <a:bodyPr/>
                    <a:lstStyle/>
                    <a:p>
                      <a:pPr marL="0" marR="0" lvl="0" indent="0" algn="ctr" rtl="0">
                        <a:spcBef>
                          <a:spcPts val="0"/>
                        </a:spcBef>
                        <a:spcAft>
                          <a:spcPts val="0"/>
                        </a:spcAft>
                        <a:buNone/>
                      </a:pPr>
                      <a:r>
                        <a:rPr lang="zh-CN" altLang="en-US" sz="800" u="none" strike="noStrike" cap="none" dirty="0">
                          <a:solidFill>
                            <a:srgbClr val="3F3F3F"/>
                          </a:solidFill>
                          <a:latin typeface="Arial"/>
                          <a:ea typeface="Arial"/>
                          <a:cs typeface="Arial"/>
                          <a:sym typeface="Arial"/>
                        </a:rPr>
                        <a:t>行政办公室</a:t>
                      </a: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3F3F3F"/>
                        </a:buClr>
                        <a:buSzPts val="800"/>
                        <a:buFont typeface="Arial"/>
                        <a:buNone/>
                      </a:pPr>
                      <a:r>
                        <a:rPr lang="en-US" sz="800" u="none" strike="noStrike" cap="none" dirty="0">
                          <a:solidFill>
                            <a:srgbClr val="3F3F3F"/>
                          </a:solidFill>
                          <a:latin typeface="Arial"/>
                          <a:ea typeface="Arial"/>
                          <a:cs typeface="Arial"/>
                          <a:sym typeface="Arial"/>
                        </a:rPr>
                        <a:t>08:00 – 17:00 (</a:t>
                      </a:r>
                      <a:r>
                        <a:rPr lang="en-US" sz="800" u="none" strike="noStrike" cap="none" dirty="0" err="1">
                          <a:solidFill>
                            <a:srgbClr val="3F3F3F"/>
                          </a:solidFill>
                          <a:latin typeface="Arial"/>
                          <a:ea typeface="Arial"/>
                          <a:cs typeface="Arial"/>
                          <a:sym typeface="Arial"/>
                        </a:rPr>
                        <a:t>工作日</a:t>
                      </a:r>
                      <a:r>
                        <a:rPr lang="en-US" sz="800" u="none" strike="noStrike" cap="none" dirty="0">
                          <a:solidFill>
                            <a:srgbClr val="3F3F3F"/>
                          </a:solidFill>
                          <a:latin typeface="Arial"/>
                          <a:ea typeface="Arial"/>
                          <a:cs typeface="Arial"/>
                          <a:sym typeface="Arial"/>
                        </a:rPr>
                        <a:t>)</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22725">
                <a:tc>
                  <a:txBody>
                    <a:bodyPr/>
                    <a:lstStyle/>
                    <a:p>
                      <a:pPr marL="0" marR="0" lvl="0" indent="0" algn="ctr" rtl="0">
                        <a:spcBef>
                          <a:spcPts val="0"/>
                        </a:spcBef>
                        <a:spcAft>
                          <a:spcPts val="0"/>
                        </a:spcAft>
                        <a:buNone/>
                      </a:pPr>
                      <a:r>
                        <a:rPr lang="en-US" sz="800" u="none" strike="noStrike" cap="none" dirty="0">
                          <a:solidFill>
                            <a:srgbClr val="3F3F3F"/>
                          </a:solidFill>
                          <a:latin typeface="Arial"/>
                          <a:ea typeface="Arial"/>
                          <a:cs typeface="Arial"/>
                          <a:sym typeface="Arial"/>
                        </a:rPr>
                        <a:t>1:1 </a:t>
                      </a:r>
                      <a:r>
                        <a:rPr lang="en-US" sz="800" u="none" strike="noStrike" cap="none" dirty="0" err="1">
                          <a:solidFill>
                            <a:srgbClr val="3F3F3F"/>
                          </a:solidFill>
                          <a:latin typeface="Arial"/>
                          <a:ea typeface="Arial"/>
                          <a:cs typeface="Arial"/>
                          <a:sym typeface="Arial"/>
                        </a:rPr>
                        <a:t>教室</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3F3F3F"/>
                        </a:buClr>
                        <a:buSzPts val="800"/>
                        <a:buFont typeface="Arial"/>
                        <a:buNone/>
                      </a:pPr>
                      <a:r>
                        <a:rPr lang="en-US" sz="800" u="none" strike="noStrike" cap="none">
                          <a:solidFill>
                            <a:srgbClr val="3F3F3F"/>
                          </a:solidFill>
                          <a:latin typeface="Arial"/>
                          <a:ea typeface="Arial"/>
                          <a:cs typeface="Arial"/>
                          <a:sym typeface="Arial"/>
                        </a:rPr>
                        <a:t>24 Hours</a:t>
                      </a:r>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242075">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餐厅</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dirty="0">
                          <a:solidFill>
                            <a:srgbClr val="3F3F3F"/>
                          </a:solidFill>
                          <a:latin typeface="Arial"/>
                          <a:ea typeface="Arial"/>
                          <a:cs typeface="Arial"/>
                          <a:sym typeface="Arial"/>
                        </a:rPr>
                        <a:t>24 Hours</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4" name="Google Shape;224;p6"/>
          <p:cNvSpPr txBox="1"/>
          <p:nvPr/>
        </p:nvSpPr>
        <p:spPr>
          <a:xfrm>
            <a:off x="3978267" y="3681186"/>
            <a:ext cx="321696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rgbClr val="6691E9"/>
                </a:solidFill>
                <a:latin typeface="Arial"/>
                <a:ea typeface="Arial"/>
                <a:cs typeface="Arial"/>
                <a:sym typeface="Arial"/>
              </a:rPr>
              <a:t>5.</a:t>
            </a:r>
            <a:r>
              <a:rPr lang="zh-CN" altLang="en-US" sz="1100" dirty="0">
                <a:solidFill>
                  <a:srgbClr val="6691E9"/>
                </a:solidFill>
              </a:rPr>
              <a:t>快递</a:t>
            </a:r>
            <a:r>
              <a:rPr lang="en-US" altLang="zh-CN" sz="1100" b="0" dirty="0">
                <a:solidFill>
                  <a:srgbClr val="6691E9"/>
                </a:solidFill>
                <a:latin typeface="Arial"/>
                <a:ea typeface="Arial"/>
                <a:cs typeface="Arial"/>
                <a:sym typeface="Arial"/>
              </a:rPr>
              <a:t>/</a:t>
            </a:r>
            <a:r>
              <a:rPr lang="zh-CN" altLang="en-US" sz="1100" b="0" dirty="0">
                <a:solidFill>
                  <a:srgbClr val="6691E9"/>
                </a:solidFill>
                <a:latin typeface="Arial"/>
                <a:ea typeface="Arial"/>
                <a:cs typeface="Arial"/>
                <a:sym typeface="Arial"/>
              </a:rPr>
              <a:t>网络</a:t>
            </a:r>
            <a:r>
              <a:rPr lang="en-US" altLang="zh-CN" sz="1100" b="0" dirty="0">
                <a:solidFill>
                  <a:srgbClr val="6691E9"/>
                </a:solidFill>
                <a:latin typeface="Arial"/>
                <a:ea typeface="Arial"/>
                <a:cs typeface="Arial"/>
                <a:sym typeface="Arial"/>
              </a:rPr>
              <a:t>/</a:t>
            </a:r>
            <a:r>
              <a:rPr lang="zh-CN" altLang="en-US" sz="1100" b="0" dirty="0">
                <a:solidFill>
                  <a:srgbClr val="6691E9"/>
                </a:solidFill>
                <a:latin typeface="Arial"/>
                <a:ea typeface="Arial"/>
                <a:cs typeface="Arial"/>
                <a:sym typeface="Arial"/>
              </a:rPr>
              <a:t>手机</a:t>
            </a:r>
            <a:endParaRPr sz="1100" b="0" dirty="0">
              <a:solidFill>
                <a:srgbClr val="6691E9"/>
              </a:solidFill>
              <a:latin typeface="Arial"/>
              <a:ea typeface="Arial"/>
              <a:cs typeface="Arial"/>
              <a:sym typeface="Arial"/>
            </a:endParaRPr>
          </a:p>
        </p:txBody>
      </p:sp>
      <p:sp>
        <p:nvSpPr>
          <p:cNvPr id="225" name="Google Shape;225;p6"/>
          <p:cNvSpPr txBox="1"/>
          <p:nvPr/>
        </p:nvSpPr>
        <p:spPr>
          <a:xfrm>
            <a:off x="4200646" y="3957378"/>
            <a:ext cx="156597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A. </a:t>
            </a:r>
            <a:r>
              <a:rPr lang="en-US" sz="1100" b="0" dirty="0" err="1">
                <a:solidFill>
                  <a:schemeClr val="dk1"/>
                </a:solidFill>
                <a:latin typeface="Arial"/>
                <a:ea typeface="Arial"/>
                <a:cs typeface="Arial"/>
                <a:sym typeface="Arial"/>
              </a:rPr>
              <a:t>快递</a:t>
            </a:r>
            <a:endParaRPr sz="1100" b="0" dirty="0">
              <a:solidFill>
                <a:schemeClr val="dk1"/>
              </a:solidFill>
              <a:latin typeface="Arial"/>
              <a:ea typeface="Arial"/>
              <a:cs typeface="Arial"/>
              <a:sym typeface="Arial"/>
            </a:endParaRPr>
          </a:p>
        </p:txBody>
      </p:sp>
      <p:sp>
        <p:nvSpPr>
          <p:cNvPr id="226" name="Google Shape;226;p6"/>
          <p:cNvSpPr txBox="1"/>
          <p:nvPr/>
        </p:nvSpPr>
        <p:spPr>
          <a:xfrm>
            <a:off x="4200647" y="4189823"/>
            <a:ext cx="2831700" cy="70733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1111"/>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快递收件人姓名必须与学生护照上的姓名一致，并务必提前核对运单号。</a:t>
            </a:r>
          </a:p>
          <a:p>
            <a:pPr marL="171450" marR="0" lvl="0" indent="-171450" algn="l" rtl="0">
              <a:lnSpc>
                <a:spcPct val="111111"/>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避免寄送可能需要缴税的物品，例如电子产品和贵重物品。 （药品无法配送）</a:t>
            </a:r>
            <a:endParaRPr dirty="0"/>
          </a:p>
        </p:txBody>
      </p:sp>
      <p:sp>
        <p:nvSpPr>
          <p:cNvPr id="227" name="Google Shape;227;p6"/>
          <p:cNvSpPr txBox="1"/>
          <p:nvPr/>
        </p:nvSpPr>
        <p:spPr>
          <a:xfrm>
            <a:off x="4260785" y="6857246"/>
            <a:ext cx="2831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B. </a:t>
            </a:r>
            <a:r>
              <a:rPr lang="en-US" sz="1100" b="0" dirty="0" err="1">
                <a:solidFill>
                  <a:schemeClr val="dk1"/>
                </a:solidFill>
                <a:latin typeface="Arial"/>
                <a:ea typeface="Arial"/>
                <a:cs typeface="Arial"/>
                <a:sym typeface="Arial"/>
              </a:rPr>
              <a:t>网络</a:t>
            </a:r>
            <a:endParaRPr dirty="0"/>
          </a:p>
        </p:txBody>
      </p:sp>
      <p:sp>
        <p:nvSpPr>
          <p:cNvPr id="228" name="Google Shape;228;p6"/>
          <p:cNvSpPr txBox="1"/>
          <p:nvPr/>
        </p:nvSpPr>
        <p:spPr>
          <a:xfrm>
            <a:off x="4049158" y="7132444"/>
            <a:ext cx="3139200" cy="829161"/>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US" sz="900" dirty="0">
                <a:solidFill>
                  <a:schemeClr val="dk1"/>
                </a:solidFill>
              </a:rPr>
              <a:t>-</a:t>
            </a:r>
            <a:r>
              <a:rPr lang="zh-CN" altLang="en-US" sz="900" dirty="0">
                <a:solidFill>
                  <a:schemeClr val="dk1"/>
                </a:solidFill>
              </a:rPr>
              <a:t>禁止学生任意操作互联网路由器。</a:t>
            </a:r>
          </a:p>
          <a:p>
            <a:pPr marL="0" marR="0" lvl="0" indent="0" algn="l" rtl="0">
              <a:lnSpc>
                <a:spcPct val="133333"/>
              </a:lnSpc>
              <a:spcBef>
                <a:spcPts val="0"/>
              </a:spcBef>
              <a:spcAft>
                <a:spcPts val="0"/>
              </a:spcAft>
              <a:buNone/>
            </a:pPr>
            <a:r>
              <a:rPr lang="en-US" altLang="zh-CN" sz="900" dirty="0">
                <a:solidFill>
                  <a:schemeClr val="dk1"/>
                </a:solidFill>
              </a:rPr>
              <a:t>- </a:t>
            </a:r>
            <a:r>
              <a:rPr lang="zh-CN" altLang="en-US" sz="900" dirty="0">
                <a:solidFill>
                  <a:schemeClr val="dk1"/>
                </a:solidFill>
              </a:rPr>
              <a:t>禁止使用和下载</a:t>
            </a:r>
            <a:r>
              <a:rPr lang="en-US" sz="900" dirty="0">
                <a:solidFill>
                  <a:schemeClr val="dk1"/>
                </a:solidFill>
              </a:rPr>
              <a:t>P2P </a:t>
            </a:r>
            <a:r>
              <a:rPr lang="zh-CN" altLang="en-US" sz="900" dirty="0">
                <a:solidFill>
                  <a:schemeClr val="dk1"/>
                </a:solidFill>
              </a:rPr>
              <a:t>网站。</a:t>
            </a:r>
          </a:p>
          <a:p>
            <a:pPr marL="0" marR="0" lvl="0" indent="0" algn="l" rtl="0">
              <a:lnSpc>
                <a:spcPct val="133333"/>
              </a:lnSpc>
              <a:spcBef>
                <a:spcPts val="0"/>
              </a:spcBef>
              <a:spcAft>
                <a:spcPts val="0"/>
              </a:spcAft>
              <a:buNone/>
            </a:pPr>
            <a:r>
              <a:rPr lang="zh-CN" altLang="en-US" sz="900" dirty="0">
                <a:solidFill>
                  <a:schemeClr val="dk1"/>
                </a:solidFill>
              </a:rPr>
              <a:t>如果</a:t>
            </a:r>
            <a:r>
              <a:rPr lang="en-US" sz="900" dirty="0">
                <a:solidFill>
                  <a:schemeClr val="dk1"/>
                </a:solidFill>
              </a:rPr>
              <a:t>Wi-Fi</a:t>
            </a:r>
            <a:r>
              <a:rPr lang="zh-CN" altLang="en-US" sz="900" dirty="0">
                <a:solidFill>
                  <a:schemeClr val="dk1"/>
                </a:solidFill>
              </a:rPr>
              <a:t>连接有问题，请报告宿舍楼一楼办公室。 </a:t>
            </a:r>
            <a:endParaRPr lang="en-US" altLang="zh-CN" sz="900" dirty="0">
              <a:solidFill>
                <a:schemeClr val="dk1"/>
              </a:solidFill>
            </a:endParaRPr>
          </a:p>
          <a:p>
            <a:pPr marL="0" marR="0" lvl="0" indent="0" algn="l" rtl="0">
              <a:lnSpc>
                <a:spcPct val="133333"/>
              </a:lnSpc>
              <a:spcBef>
                <a:spcPts val="0"/>
              </a:spcBef>
              <a:spcAft>
                <a:spcPts val="0"/>
              </a:spcAft>
              <a:buNone/>
            </a:pPr>
            <a:r>
              <a:rPr lang="zh-CN" altLang="en-US" sz="900" dirty="0">
                <a:solidFill>
                  <a:schemeClr val="dk1"/>
                </a:solidFill>
              </a:rPr>
              <a:t>*与韩国相比，互联网速度可能较慢。</a:t>
            </a:r>
            <a:endParaRPr dirty="0"/>
          </a:p>
        </p:txBody>
      </p:sp>
      <p:sp>
        <p:nvSpPr>
          <p:cNvPr id="229" name="Google Shape;229;p6"/>
          <p:cNvSpPr txBox="1"/>
          <p:nvPr/>
        </p:nvSpPr>
        <p:spPr>
          <a:xfrm>
            <a:off x="4037271" y="5841006"/>
            <a:ext cx="30558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00" dirty="0">
                <a:solidFill>
                  <a:srgbClr val="F33F59"/>
                </a:solidFill>
              </a:rPr>
              <a:t>注意</a:t>
            </a:r>
            <a:endParaRPr lang="zh-CN" altLang="en-US" sz="900" dirty="0">
              <a:solidFill>
                <a:srgbClr val="F33F59"/>
              </a:solidFill>
              <a:latin typeface="Arial"/>
              <a:ea typeface="Arial"/>
              <a:cs typeface="Arial"/>
              <a:sym typeface="Arial"/>
            </a:endParaRPr>
          </a:p>
          <a:p>
            <a:pPr marL="0" marR="0" lvl="0" indent="0" algn="l" rtl="0">
              <a:spcBef>
                <a:spcPts val="0"/>
              </a:spcBef>
              <a:spcAft>
                <a:spcPts val="0"/>
              </a:spcAft>
              <a:buNone/>
            </a:pPr>
            <a:r>
              <a:rPr lang="en-US" altLang="zh-CN" sz="900" dirty="0">
                <a:solidFill>
                  <a:srgbClr val="F33F59"/>
                </a:solidFill>
                <a:latin typeface="Arial"/>
                <a:ea typeface="Arial"/>
                <a:cs typeface="Arial"/>
                <a:sym typeface="Arial"/>
              </a:rPr>
              <a:t>- </a:t>
            </a:r>
            <a:r>
              <a:rPr lang="zh-CN" altLang="en-US" sz="900" dirty="0">
                <a:solidFill>
                  <a:srgbClr val="F33F59"/>
                </a:solidFill>
                <a:latin typeface="Arial"/>
                <a:ea typeface="Arial"/>
                <a:cs typeface="Arial"/>
                <a:sym typeface="Arial"/>
              </a:rPr>
              <a:t>根据情况，包裹可能无法送到学校，您可能需要去邮局领取。</a:t>
            </a:r>
          </a:p>
          <a:p>
            <a:pPr marL="0" marR="0" lvl="0" indent="0" algn="l" rtl="0">
              <a:spcBef>
                <a:spcPts val="0"/>
              </a:spcBef>
              <a:spcAft>
                <a:spcPts val="0"/>
              </a:spcAft>
              <a:buNone/>
            </a:pPr>
            <a:r>
              <a:rPr lang="en-US" altLang="zh-CN" sz="900" dirty="0">
                <a:solidFill>
                  <a:srgbClr val="F33F59"/>
                </a:solidFill>
                <a:latin typeface="Arial"/>
                <a:ea typeface="Arial"/>
                <a:cs typeface="Arial"/>
                <a:sym typeface="Arial"/>
              </a:rPr>
              <a:t>- </a:t>
            </a:r>
            <a:r>
              <a:rPr lang="zh-CN" altLang="en-US" sz="900" dirty="0">
                <a:solidFill>
                  <a:srgbClr val="F33F59"/>
                </a:solidFill>
                <a:latin typeface="Arial"/>
                <a:ea typeface="Arial"/>
                <a:cs typeface="Arial"/>
                <a:sym typeface="Arial"/>
              </a:rPr>
              <a:t>包裹运送至少需要</a:t>
            </a:r>
            <a:r>
              <a:rPr lang="en-US" altLang="zh-CN" sz="900" dirty="0">
                <a:solidFill>
                  <a:srgbClr val="F33F59"/>
                </a:solidFill>
                <a:latin typeface="Arial"/>
                <a:ea typeface="Arial"/>
                <a:cs typeface="Arial"/>
                <a:sym typeface="Arial"/>
              </a:rPr>
              <a:t>2</a:t>
            </a:r>
            <a:r>
              <a:rPr lang="zh-CN" altLang="en-US" sz="900" dirty="0">
                <a:solidFill>
                  <a:srgbClr val="F33F59"/>
                </a:solidFill>
                <a:latin typeface="Arial"/>
                <a:ea typeface="Arial"/>
                <a:cs typeface="Arial"/>
                <a:sym typeface="Arial"/>
              </a:rPr>
              <a:t>周时间，根据海关检查情况，可能需要几个月的时间。</a:t>
            </a:r>
            <a:endParaRPr dirty="0"/>
          </a:p>
        </p:txBody>
      </p:sp>
      <p:sp>
        <p:nvSpPr>
          <p:cNvPr id="230" name="Google Shape;230;p6"/>
          <p:cNvSpPr/>
          <p:nvPr/>
        </p:nvSpPr>
        <p:spPr>
          <a:xfrm>
            <a:off x="4037275" y="5341250"/>
            <a:ext cx="3377100" cy="368700"/>
          </a:xfrm>
          <a:prstGeom prst="rect">
            <a:avLst/>
          </a:prstGeom>
          <a:solidFill>
            <a:srgbClr val="FDE3E8"/>
          </a:solidFill>
          <a:ln>
            <a:noFill/>
          </a:ln>
        </p:spPr>
        <p:txBody>
          <a:bodyPr spcFirstLastPara="1" wrap="square" lIns="90000" tIns="0" rIns="0" bIns="0" anchor="ctr" anchorCtr="0">
            <a:noAutofit/>
          </a:bodyPr>
          <a:lstStyle/>
          <a:p>
            <a:pPr marL="228600" marR="0" lvl="0" indent="-228600" algn="l" rtl="0">
              <a:lnSpc>
                <a:spcPct val="141176"/>
              </a:lnSpc>
              <a:spcBef>
                <a:spcPts val="0"/>
              </a:spcBef>
              <a:spcAft>
                <a:spcPts val="0"/>
              </a:spcAft>
              <a:buClr>
                <a:schemeClr val="dk1"/>
              </a:buClr>
              <a:buSzPts val="850"/>
              <a:buFont typeface="Noto Sans Symbols"/>
              <a:buChar char="◆"/>
            </a:pPr>
            <a:r>
              <a:rPr lang="en-US" sz="850" dirty="0">
                <a:solidFill>
                  <a:schemeClr val="dk1"/>
                </a:solidFill>
                <a:latin typeface="Arial"/>
                <a:ea typeface="Arial"/>
                <a:cs typeface="Arial"/>
                <a:sym typeface="Arial"/>
              </a:rPr>
              <a:t>BECI SPARTA CAMPUS ADDRESS </a:t>
            </a:r>
            <a:br>
              <a:rPr lang="en-US" sz="850" dirty="0">
                <a:solidFill>
                  <a:schemeClr val="dk1"/>
                </a:solidFill>
              </a:rPr>
            </a:br>
            <a:r>
              <a:rPr lang="en-US" sz="850" dirty="0">
                <a:solidFill>
                  <a:schemeClr val="dk1"/>
                </a:solidFill>
                <a:latin typeface="Arial"/>
                <a:ea typeface="Arial"/>
                <a:cs typeface="Arial"/>
                <a:sym typeface="Arial"/>
              </a:rPr>
              <a:t>#37 </a:t>
            </a:r>
            <a:r>
              <a:rPr lang="en-US" sz="850" dirty="0" err="1">
                <a:solidFill>
                  <a:schemeClr val="dk1"/>
                </a:solidFill>
                <a:latin typeface="Arial"/>
                <a:ea typeface="Arial"/>
                <a:cs typeface="Arial"/>
                <a:sym typeface="Arial"/>
              </a:rPr>
              <a:t>Yangco</a:t>
            </a:r>
            <a:r>
              <a:rPr lang="en-US" sz="850" dirty="0">
                <a:solidFill>
                  <a:schemeClr val="dk1"/>
                </a:solidFill>
                <a:latin typeface="Arial"/>
                <a:ea typeface="Arial"/>
                <a:cs typeface="Arial"/>
                <a:sym typeface="Arial"/>
              </a:rPr>
              <a:t> Road, Upper General Luna, Baguio, 2600 Benguet</a:t>
            </a:r>
            <a:endParaRPr dirty="0"/>
          </a:p>
        </p:txBody>
      </p:sp>
      <p:sp>
        <p:nvSpPr>
          <p:cNvPr id="231" name="Google Shape;231;p6"/>
          <p:cNvSpPr txBox="1"/>
          <p:nvPr/>
        </p:nvSpPr>
        <p:spPr>
          <a:xfrm>
            <a:off x="4029629" y="8258818"/>
            <a:ext cx="3069900" cy="15660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如果您从菲律宾电信公司购买 </a:t>
            </a:r>
            <a:r>
              <a:rPr lang="en-US" sz="900" dirty="0">
                <a:solidFill>
                  <a:schemeClr val="dk1"/>
                </a:solidFill>
                <a:latin typeface="Arial"/>
                <a:ea typeface="Arial"/>
                <a:cs typeface="Arial"/>
                <a:sym typeface="Arial"/>
              </a:rPr>
              <a:t>SIM</a:t>
            </a:r>
            <a:r>
              <a:rPr lang="zh-CN" altLang="en-US" sz="900" dirty="0">
                <a:solidFill>
                  <a:schemeClr val="dk1"/>
                </a:solidFill>
                <a:latin typeface="Arial"/>
                <a:ea typeface="Arial"/>
                <a:cs typeface="Arial"/>
                <a:sym typeface="Arial"/>
              </a:rPr>
              <a:t>卡</a:t>
            </a:r>
            <a:r>
              <a:rPr lang="zh-CN" altLang="en-US" sz="900" dirty="0">
                <a:solidFill>
                  <a:schemeClr val="dk1"/>
                </a:solidFill>
              </a:rPr>
              <a:t>和</a:t>
            </a:r>
            <a:r>
              <a:rPr lang="zh-CN" altLang="en-US" sz="900" dirty="0">
                <a:solidFill>
                  <a:schemeClr val="dk1"/>
                </a:solidFill>
                <a:latin typeface="Arial"/>
                <a:ea typeface="Arial"/>
                <a:cs typeface="Arial"/>
                <a:sym typeface="Arial"/>
              </a:rPr>
              <a:t>充值卡，则可以使用本地通话和短信。 （在 </a:t>
            </a:r>
            <a:r>
              <a:rPr lang="en-US" sz="900" dirty="0" err="1">
                <a:solidFill>
                  <a:schemeClr val="dk1"/>
                </a:solidFill>
                <a:latin typeface="Arial"/>
                <a:ea typeface="Arial"/>
                <a:cs typeface="Arial"/>
                <a:sym typeface="Arial"/>
              </a:rPr>
              <a:t>SM商场</a:t>
            </a:r>
            <a:r>
              <a:rPr lang="en-US" sz="900" dirty="0">
                <a:solidFill>
                  <a:schemeClr val="dk1"/>
                </a:solidFill>
                <a:latin typeface="Arial"/>
                <a:ea typeface="Arial"/>
                <a:cs typeface="Arial"/>
                <a:sym typeface="Arial"/>
              </a:rPr>
              <a:t> / </a:t>
            </a:r>
            <a:r>
              <a:rPr lang="en-US" sz="900" dirty="0" err="1">
                <a:solidFill>
                  <a:schemeClr val="dk1"/>
                </a:solidFill>
                <a:latin typeface="Arial"/>
                <a:ea typeface="Arial"/>
                <a:cs typeface="Arial"/>
                <a:sym typeface="Arial"/>
              </a:rPr>
              <a:t>一般的超市</a:t>
            </a:r>
            <a:r>
              <a:rPr lang="zh-CN" altLang="en-US" sz="900" dirty="0">
                <a:solidFill>
                  <a:schemeClr val="dk1"/>
                </a:solidFill>
                <a:latin typeface="Arial"/>
                <a:ea typeface="Arial"/>
                <a:cs typeface="Arial"/>
                <a:sym typeface="Arial"/>
              </a:rPr>
              <a:t>有售）</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菲律宾的电信公司大体上分为两种（</a:t>
            </a:r>
            <a:r>
              <a:rPr lang="en-US" sz="900" dirty="0">
                <a:solidFill>
                  <a:schemeClr val="dk1"/>
                </a:solidFill>
                <a:latin typeface="Arial"/>
                <a:ea typeface="Arial"/>
                <a:cs typeface="Arial"/>
                <a:sym typeface="Arial"/>
              </a:rPr>
              <a:t>SMART/GLOBE），</a:t>
            </a:r>
            <a:r>
              <a:rPr lang="zh-CN" altLang="en-US" sz="900" dirty="0">
                <a:solidFill>
                  <a:schemeClr val="dk1"/>
                </a:solidFill>
                <a:latin typeface="Arial"/>
                <a:ea typeface="Arial"/>
                <a:cs typeface="Arial"/>
                <a:sym typeface="Arial"/>
              </a:rPr>
              <a:t>你必须从电信公司购买</a:t>
            </a:r>
            <a:r>
              <a:rPr lang="en-US" sz="900" dirty="0">
                <a:solidFill>
                  <a:schemeClr val="dk1"/>
                </a:solidFill>
                <a:latin typeface="Arial"/>
                <a:ea typeface="Arial"/>
                <a:cs typeface="Arial"/>
                <a:sym typeface="Arial"/>
              </a:rPr>
              <a:t>SIM</a:t>
            </a:r>
            <a:r>
              <a:rPr lang="zh-CN" altLang="en-US" sz="900" dirty="0">
                <a:solidFill>
                  <a:schemeClr val="dk1"/>
                </a:solidFill>
                <a:latin typeface="Arial"/>
                <a:ea typeface="Arial"/>
                <a:cs typeface="Arial"/>
                <a:sym typeface="Arial"/>
              </a:rPr>
              <a:t>卡，充值卡才能使用。</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之后注册并使用您想要的通讯套餐。</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rPr>
              <a:t>通讯套餐</a:t>
            </a:r>
            <a:r>
              <a:rPr lang="zh-CN" altLang="en-US" sz="900" dirty="0">
                <a:solidFill>
                  <a:schemeClr val="dk1"/>
                </a:solidFill>
                <a:latin typeface="Arial"/>
                <a:ea typeface="Arial"/>
                <a:cs typeface="Arial"/>
                <a:sym typeface="Arial"/>
              </a:rPr>
              <a:t>每次都不一样，因此请通过 </a:t>
            </a:r>
            <a:r>
              <a:rPr lang="en-US" sz="900" dirty="0">
                <a:solidFill>
                  <a:schemeClr val="dk1"/>
                </a:solidFill>
                <a:latin typeface="Arial"/>
                <a:ea typeface="Arial"/>
                <a:cs typeface="Arial"/>
                <a:sym typeface="Arial"/>
              </a:rPr>
              <a:t>Google </a:t>
            </a:r>
            <a:r>
              <a:rPr lang="zh-CN" altLang="en-US" sz="900" dirty="0">
                <a:solidFill>
                  <a:schemeClr val="dk1"/>
                </a:solidFill>
                <a:latin typeface="Arial"/>
                <a:ea typeface="Arial"/>
                <a:cs typeface="Arial"/>
                <a:sym typeface="Arial"/>
              </a:rPr>
              <a:t>搜索找到适合您的通讯套餐。</a:t>
            </a:r>
            <a:endParaRPr dirty="0"/>
          </a:p>
        </p:txBody>
      </p:sp>
      <p:sp>
        <p:nvSpPr>
          <p:cNvPr id="232" name="Google Shape;232;p6"/>
          <p:cNvSpPr txBox="1"/>
          <p:nvPr/>
        </p:nvSpPr>
        <p:spPr>
          <a:xfrm>
            <a:off x="4189469" y="8035468"/>
            <a:ext cx="2876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 C. </a:t>
            </a:r>
            <a:r>
              <a:rPr lang="en-US" sz="1100" b="0" dirty="0" err="1">
                <a:solidFill>
                  <a:schemeClr val="dk1"/>
                </a:solidFill>
                <a:latin typeface="Arial"/>
                <a:ea typeface="Arial"/>
                <a:cs typeface="Arial"/>
                <a:sym typeface="Arial"/>
              </a:rPr>
              <a:t>手机</a:t>
            </a:r>
            <a:endParaRPr dirty="0"/>
          </a:p>
        </p:txBody>
      </p:sp>
      <p:graphicFrame>
        <p:nvGraphicFramePr>
          <p:cNvPr id="233" name="Google Shape;233;p6"/>
          <p:cNvGraphicFramePr/>
          <p:nvPr>
            <p:extLst>
              <p:ext uri="{D42A27DB-BD31-4B8C-83A1-F6EECF244321}">
                <p14:modId xmlns:p14="http://schemas.microsoft.com/office/powerpoint/2010/main" val="883323178"/>
              </p:ext>
            </p:extLst>
          </p:nvPr>
        </p:nvGraphicFramePr>
        <p:xfrm>
          <a:off x="649951" y="2574853"/>
          <a:ext cx="3099950" cy="839850"/>
        </p:xfrm>
        <a:graphic>
          <a:graphicData uri="http://schemas.openxmlformats.org/drawingml/2006/table">
            <a:tbl>
              <a:tblPr firstRow="1" bandRow="1">
                <a:noFill/>
                <a:tableStyleId>{1A310DC7-EDF1-4050-A853-B13E0B224280}</a:tableStyleId>
              </a:tblPr>
              <a:tblGrid>
                <a:gridCol w="442850">
                  <a:extLst>
                    <a:ext uri="{9D8B030D-6E8A-4147-A177-3AD203B41FA5}">
                      <a16:colId xmlns:a16="http://schemas.microsoft.com/office/drawing/2014/main" val="20000"/>
                    </a:ext>
                  </a:extLst>
                </a:gridCol>
                <a:gridCol w="442850">
                  <a:extLst>
                    <a:ext uri="{9D8B030D-6E8A-4147-A177-3AD203B41FA5}">
                      <a16:colId xmlns:a16="http://schemas.microsoft.com/office/drawing/2014/main" val="20001"/>
                    </a:ext>
                  </a:extLst>
                </a:gridCol>
                <a:gridCol w="442850">
                  <a:extLst>
                    <a:ext uri="{9D8B030D-6E8A-4147-A177-3AD203B41FA5}">
                      <a16:colId xmlns:a16="http://schemas.microsoft.com/office/drawing/2014/main" val="20002"/>
                    </a:ext>
                  </a:extLst>
                </a:gridCol>
                <a:gridCol w="442850">
                  <a:extLst>
                    <a:ext uri="{9D8B030D-6E8A-4147-A177-3AD203B41FA5}">
                      <a16:colId xmlns:a16="http://schemas.microsoft.com/office/drawing/2014/main" val="20003"/>
                    </a:ext>
                  </a:extLst>
                </a:gridCol>
                <a:gridCol w="442850">
                  <a:extLst>
                    <a:ext uri="{9D8B030D-6E8A-4147-A177-3AD203B41FA5}">
                      <a16:colId xmlns:a16="http://schemas.microsoft.com/office/drawing/2014/main" val="20004"/>
                    </a:ext>
                  </a:extLst>
                </a:gridCol>
                <a:gridCol w="442850">
                  <a:extLst>
                    <a:ext uri="{9D8B030D-6E8A-4147-A177-3AD203B41FA5}">
                      <a16:colId xmlns:a16="http://schemas.microsoft.com/office/drawing/2014/main" val="20005"/>
                    </a:ext>
                  </a:extLst>
                </a:gridCol>
                <a:gridCol w="442850">
                  <a:extLst>
                    <a:ext uri="{9D8B030D-6E8A-4147-A177-3AD203B41FA5}">
                      <a16:colId xmlns:a16="http://schemas.microsoft.com/office/drawing/2014/main" val="20006"/>
                    </a:ext>
                  </a:extLst>
                </a:gridCol>
              </a:tblGrid>
              <a:tr h="352750">
                <a:tc gridSpan="7">
                  <a:txBody>
                    <a:bodyPr/>
                    <a:lstStyle/>
                    <a:p>
                      <a:pPr marL="0" marR="0" lvl="0" indent="0" algn="ctr" rtl="0">
                        <a:spcBef>
                          <a:spcPts val="0"/>
                        </a:spcBef>
                        <a:spcAft>
                          <a:spcPts val="0"/>
                        </a:spcAft>
                        <a:buNone/>
                      </a:pPr>
                      <a:r>
                        <a:rPr lang="en-US" altLang="zh-CN" sz="900" b="0" u="none" strike="noStrike" cap="none" dirty="0">
                          <a:solidFill>
                            <a:schemeClr val="lt1"/>
                          </a:solidFill>
                          <a:latin typeface="Arial"/>
                          <a:ea typeface="Arial"/>
                          <a:cs typeface="Arial"/>
                          <a:sym typeface="Arial"/>
                        </a:rPr>
                        <a:t>24 </a:t>
                      </a:r>
                      <a:r>
                        <a:rPr lang="zh-CN" altLang="en-US" sz="900" b="0" u="none" strike="noStrike" cap="none" dirty="0">
                          <a:solidFill>
                            <a:schemeClr val="lt1"/>
                          </a:solidFill>
                          <a:latin typeface="Arial"/>
                          <a:ea typeface="Arial"/>
                          <a:cs typeface="Arial"/>
                          <a:sym typeface="Arial"/>
                        </a:rPr>
                        <a:t>斯巴达</a:t>
                      </a:r>
                      <a:r>
                        <a:rPr lang="en-US" sz="900" b="0" u="none" strike="noStrike" cap="none" dirty="0">
                          <a:solidFill>
                            <a:schemeClr val="lt1"/>
                          </a:solidFill>
                          <a:latin typeface="Arial"/>
                          <a:ea typeface="Arial"/>
                          <a:cs typeface="Arial"/>
                          <a:sym typeface="Arial"/>
                        </a:rPr>
                        <a:t>ESL, </a:t>
                      </a:r>
                      <a:r>
                        <a:rPr lang="en-US" sz="900" b="0" u="none" strike="noStrike" cap="none" dirty="0" err="1">
                          <a:solidFill>
                            <a:schemeClr val="lt1"/>
                          </a:solidFill>
                          <a:latin typeface="Arial"/>
                          <a:ea typeface="Arial"/>
                          <a:cs typeface="Arial"/>
                          <a:sym typeface="Arial"/>
                        </a:rPr>
                        <a:t>托业TOEIC</a:t>
                      </a:r>
                      <a:r>
                        <a:rPr lang="en-US" sz="900" b="0" u="none" strike="noStrike" cap="none" dirty="0">
                          <a:solidFill>
                            <a:schemeClr val="lt1"/>
                          </a:solidFill>
                          <a:latin typeface="Arial"/>
                          <a:ea typeface="Arial"/>
                          <a:cs typeface="Arial"/>
                          <a:sym typeface="Arial"/>
                        </a:rPr>
                        <a:t> &amp;</a:t>
                      </a:r>
                      <a:r>
                        <a:rPr lang="en-US" sz="900" b="0" u="none" strike="noStrike" cap="none" dirty="0" err="1">
                          <a:solidFill>
                            <a:schemeClr val="lt1"/>
                          </a:solidFill>
                          <a:latin typeface="Arial"/>
                          <a:ea typeface="Arial"/>
                          <a:cs typeface="Arial"/>
                          <a:sym typeface="Arial"/>
                        </a:rPr>
                        <a:t>雅思</a:t>
                      </a:r>
                      <a:r>
                        <a:rPr lang="en-US" sz="900" b="0" u="none" strike="noStrike" cap="none" dirty="0">
                          <a:solidFill>
                            <a:schemeClr val="lt1"/>
                          </a:solidFill>
                          <a:latin typeface="Arial"/>
                          <a:ea typeface="Arial"/>
                          <a:cs typeface="Arial"/>
                          <a:sym typeface="Arial"/>
                        </a:rPr>
                        <a:t> IELTS</a:t>
                      </a:r>
                      <a:r>
                        <a:rPr lang="zh-CN" altLang="en-US" sz="900" b="0" u="none" strike="noStrike" cap="none" dirty="0">
                          <a:solidFill>
                            <a:schemeClr val="lt1"/>
                          </a:solidFill>
                          <a:latin typeface="Arial"/>
                          <a:ea typeface="Arial"/>
                          <a:cs typeface="Arial"/>
                          <a:sym typeface="Arial"/>
                        </a:rPr>
                        <a:t>课程</a:t>
                      </a: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691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5275">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Sun</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Mon</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Tue</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Wed</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Thur</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Fri</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Sat</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341825">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6am to 10pm</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gridSpan="5">
                  <a:txBody>
                    <a:bodyPr/>
                    <a:lstStyle/>
                    <a:p>
                      <a:pPr marL="0" marR="0" lvl="0" indent="0" algn="ctr" rtl="0">
                        <a:spcBef>
                          <a:spcPts val="0"/>
                        </a:spcBef>
                        <a:spcAft>
                          <a:spcPts val="0"/>
                        </a:spcAft>
                        <a:buNone/>
                      </a:pPr>
                      <a:r>
                        <a:rPr lang="en-US" sz="800" u="none" strike="noStrike" cap="none" dirty="0" err="1">
                          <a:solidFill>
                            <a:srgbClr val="FF0000"/>
                          </a:solidFill>
                          <a:latin typeface="Arial"/>
                          <a:ea typeface="Arial"/>
                          <a:cs typeface="Arial"/>
                          <a:sym typeface="Arial"/>
                        </a:rPr>
                        <a:t>禁止外出</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u="none" strike="noStrike" cap="none" dirty="0">
                          <a:solidFill>
                            <a:srgbClr val="3F3F3F"/>
                          </a:solidFill>
                          <a:latin typeface="Arial"/>
                          <a:ea typeface="Arial"/>
                          <a:cs typeface="Arial"/>
                          <a:sym typeface="Arial"/>
                        </a:rPr>
                        <a:t>6am to 2am</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234" name="Google Shape;234;p6"/>
          <p:cNvGraphicFramePr/>
          <p:nvPr>
            <p:extLst>
              <p:ext uri="{D42A27DB-BD31-4B8C-83A1-F6EECF244321}">
                <p14:modId xmlns:p14="http://schemas.microsoft.com/office/powerpoint/2010/main" val="2632737"/>
              </p:ext>
            </p:extLst>
          </p:nvPr>
        </p:nvGraphicFramePr>
        <p:xfrm>
          <a:off x="649951" y="3470488"/>
          <a:ext cx="3099975" cy="396825"/>
        </p:xfrm>
        <a:graphic>
          <a:graphicData uri="http://schemas.openxmlformats.org/drawingml/2006/table">
            <a:tbl>
              <a:tblPr firstRow="1" bandRow="1">
                <a:noFill/>
                <a:tableStyleId>{1A310DC7-EDF1-4050-A853-B13E0B224280}</a:tableStyleId>
              </a:tblPr>
              <a:tblGrid>
                <a:gridCol w="1863675">
                  <a:extLst>
                    <a:ext uri="{9D8B030D-6E8A-4147-A177-3AD203B41FA5}">
                      <a16:colId xmlns:a16="http://schemas.microsoft.com/office/drawing/2014/main" val="20000"/>
                    </a:ext>
                  </a:extLst>
                </a:gridCol>
                <a:gridCol w="1236300">
                  <a:extLst>
                    <a:ext uri="{9D8B030D-6E8A-4147-A177-3AD203B41FA5}">
                      <a16:colId xmlns:a16="http://schemas.microsoft.com/office/drawing/2014/main" val="20001"/>
                    </a:ext>
                  </a:extLst>
                </a:gridCol>
              </a:tblGrid>
              <a:tr h="180975">
                <a:tc>
                  <a:txBody>
                    <a:bodyPr/>
                    <a:lstStyle/>
                    <a:p>
                      <a:pPr marL="0" marR="0" lvl="0" indent="0" algn="ctr" rtl="0">
                        <a:spcBef>
                          <a:spcPts val="0"/>
                        </a:spcBef>
                        <a:spcAft>
                          <a:spcPts val="0"/>
                        </a:spcAft>
                        <a:buNone/>
                      </a:pPr>
                      <a:r>
                        <a:rPr lang="en-US" sz="800" u="none" strike="noStrike" cap="none" dirty="0" err="1">
                          <a:solidFill>
                            <a:srgbClr val="3F3F3F"/>
                          </a:solidFill>
                          <a:latin typeface="Arial"/>
                          <a:cs typeface="Arial"/>
                          <a:sym typeface="Arial"/>
                        </a:rPr>
                        <a:t>公休日前一天</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公休日</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215850">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5pm to 2am</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dirty="0">
                          <a:solidFill>
                            <a:srgbClr val="3F3F3F"/>
                          </a:solidFill>
                          <a:latin typeface="Arial"/>
                          <a:ea typeface="Arial"/>
                          <a:cs typeface="Arial"/>
                          <a:sym typeface="Arial"/>
                        </a:rPr>
                        <a:t>6am to 10pm</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35" name="Google Shape;235;p6"/>
          <p:cNvSpPr txBox="1"/>
          <p:nvPr/>
        </p:nvSpPr>
        <p:spPr>
          <a:xfrm>
            <a:off x="363911" y="3840344"/>
            <a:ext cx="3665700" cy="135263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0000"/>
              </a:lnSpc>
              <a:spcBef>
                <a:spcPts val="0"/>
              </a:spcBef>
              <a:spcAft>
                <a:spcPts val="0"/>
              </a:spcAft>
              <a:buClr>
                <a:schemeClr val="dk1"/>
              </a:buClr>
              <a:buSzPts val="1000"/>
              <a:buFont typeface="Arial"/>
              <a:buChar char="‐"/>
            </a:pPr>
            <a:r>
              <a:rPr lang="zh-CN" altLang="zh-CN" sz="1100" dirty="0"/>
              <a:t>凌晨 2 点到</a:t>
            </a:r>
            <a:r>
              <a:rPr lang="zh-CN" altLang="en-US" sz="1100" dirty="0"/>
              <a:t>凌晨</a:t>
            </a:r>
            <a:r>
              <a:rPr lang="zh-CN" altLang="zh-CN" sz="1100" dirty="0"/>
              <a:t> 6 点，大门关闭，禁止</a:t>
            </a:r>
            <a:r>
              <a:rPr lang="zh-CN" altLang="en-US" sz="1100" dirty="0"/>
              <a:t>出入</a:t>
            </a:r>
            <a:r>
              <a:rPr lang="zh-CN" altLang="zh-CN" sz="1100" dirty="0"/>
              <a:t>。</a:t>
            </a:r>
            <a:endParaRPr lang="en-US" altLang="zh-CN" sz="1100" dirty="0"/>
          </a:p>
          <a:p>
            <a:pPr marL="171450" marR="0" lvl="0" indent="-171450" algn="l" rtl="0">
              <a:lnSpc>
                <a:spcPct val="130000"/>
              </a:lnSpc>
              <a:spcBef>
                <a:spcPts val="0"/>
              </a:spcBef>
              <a:spcAft>
                <a:spcPts val="0"/>
              </a:spcAft>
              <a:buClr>
                <a:schemeClr val="dk1"/>
              </a:buClr>
              <a:buSzPts val="1000"/>
              <a:buFont typeface="Arial"/>
              <a:buChar char="‐"/>
            </a:pPr>
            <a:r>
              <a:rPr lang="zh-CN" altLang="zh-CN" sz="1100" dirty="0"/>
              <a:t>如果星期六有补课，</a:t>
            </a:r>
            <a:r>
              <a:rPr lang="zh-CN" altLang="en-US" sz="1100" dirty="0"/>
              <a:t>那么规则与</a:t>
            </a:r>
            <a:r>
              <a:rPr lang="zh-CN" altLang="zh-CN" sz="1100" dirty="0"/>
              <a:t>工作日</a:t>
            </a:r>
            <a:r>
              <a:rPr lang="zh-CN" altLang="en-US" sz="1100" dirty="0"/>
              <a:t>相同</a:t>
            </a:r>
            <a:r>
              <a:rPr lang="zh-CN" altLang="zh-CN" sz="1100" dirty="0"/>
              <a:t>。 </a:t>
            </a:r>
            <a:r>
              <a:rPr lang="zh-CN" altLang="en-US" sz="1100" dirty="0"/>
              <a:t>出入</a:t>
            </a:r>
            <a:r>
              <a:rPr lang="zh-CN" altLang="zh-CN" sz="1100" dirty="0"/>
              <a:t>学院时将身份证</a:t>
            </a:r>
            <a:r>
              <a:rPr lang="zh-CN" altLang="en-US" sz="1100" dirty="0"/>
              <a:t>交给安保人员</a:t>
            </a:r>
            <a:r>
              <a:rPr lang="zh-CN" altLang="zh-CN" sz="1100" dirty="0"/>
              <a:t>，并务必记录出入时间。</a:t>
            </a:r>
            <a:r>
              <a:rPr lang="ko-KR" altLang="en-US" sz="1000" dirty="0" err="1">
                <a:solidFill>
                  <a:schemeClr val="dk1"/>
                </a:solidFill>
                <a:latin typeface="Arial"/>
                <a:ea typeface="Arial"/>
                <a:cs typeface="Arial"/>
                <a:sym typeface="Arial"/>
              </a:rPr>
              <a:t>在门口，学校工作人员可能会抽查你的随身物品，此时你必须听从工作人员的指挥</a:t>
            </a:r>
            <a:r>
              <a:rPr lang="ko-KR" altLang="en-US" sz="1000" dirty="0">
                <a:solidFill>
                  <a:schemeClr val="dk1"/>
                </a:solidFill>
                <a:latin typeface="Arial"/>
                <a:ea typeface="Arial"/>
                <a:cs typeface="Arial"/>
                <a:sym typeface="Arial"/>
              </a:rPr>
              <a:t>。</a:t>
            </a:r>
          </a:p>
          <a:p>
            <a:pPr marL="171450" marR="0" lvl="0" indent="-171450" algn="l" rtl="0">
              <a:lnSpc>
                <a:spcPct val="130000"/>
              </a:lnSpc>
              <a:spcBef>
                <a:spcPts val="0"/>
              </a:spcBef>
              <a:spcAft>
                <a:spcPts val="0"/>
              </a:spcAft>
              <a:buClr>
                <a:schemeClr val="dk1"/>
              </a:buClr>
              <a:buSzPts val="1000"/>
              <a:buFont typeface="Arial"/>
              <a:buChar char="‐"/>
            </a:pPr>
            <a:r>
              <a:rPr lang="ko-KR" altLang="en-US" sz="1000" dirty="0" err="1">
                <a:solidFill>
                  <a:schemeClr val="dk1"/>
                </a:solidFill>
                <a:latin typeface="Arial"/>
                <a:ea typeface="Arial"/>
                <a:cs typeface="Arial"/>
                <a:sym typeface="Arial"/>
              </a:rPr>
              <a:t>禁止</a:t>
            </a:r>
            <a:r>
              <a:rPr lang="en" altLang="ko-KR" sz="1000" dirty="0">
                <a:solidFill>
                  <a:schemeClr val="dk1"/>
                </a:solidFill>
                <a:latin typeface="Arial"/>
                <a:ea typeface="Arial"/>
                <a:cs typeface="Arial"/>
                <a:sym typeface="Arial"/>
              </a:rPr>
              <a:t>BECI</a:t>
            </a:r>
            <a:r>
              <a:rPr lang="ko-KR" altLang="en" sz="1000" dirty="0" err="1">
                <a:solidFill>
                  <a:schemeClr val="dk1"/>
                </a:solidFill>
                <a:latin typeface="Arial"/>
                <a:ea typeface="Arial"/>
                <a:cs typeface="Arial"/>
                <a:sym typeface="Arial"/>
              </a:rPr>
              <a:t>斯巴达校区</a:t>
            </a:r>
            <a:r>
              <a:rPr lang="ko-KR" altLang="en-US" sz="1000" dirty="0" err="1">
                <a:solidFill>
                  <a:schemeClr val="dk1"/>
                </a:solidFill>
                <a:latin typeface="Arial"/>
                <a:ea typeface="Arial"/>
                <a:cs typeface="Arial"/>
                <a:sym typeface="Arial"/>
              </a:rPr>
              <a:t>的学生和职员以外的人进入学校</a:t>
            </a:r>
            <a:r>
              <a:rPr lang="ko-KR" altLang="en-US" sz="1000" dirty="0">
                <a:solidFill>
                  <a:schemeClr val="dk1"/>
                </a:solidFill>
                <a:latin typeface="Arial"/>
                <a:ea typeface="Arial"/>
                <a:cs typeface="Arial"/>
                <a:sym typeface="Arial"/>
              </a:rPr>
              <a:t>。</a:t>
            </a:r>
            <a:endParaRPr dirty="0"/>
          </a:p>
        </p:txBody>
      </p:sp>
      <p:sp>
        <p:nvSpPr>
          <p:cNvPr id="236" name="Google Shape;236;p6"/>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237" name="Google Shape;237;p6"/>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txBox="1"/>
          <p:nvPr/>
        </p:nvSpPr>
        <p:spPr>
          <a:xfrm>
            <a:off x="460209" y="11105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244" name="Google Shape;244;p7"/>
          <p:cNvSpPr txBox="1">
            <a:spLocks noGrp="1"/>
          </p:cNvSpPr>
          <p:nvPr>
            <p:ph type="sldNum" idx="12"/>
          </p:nvPr>
        </p:nvSpPr>
        <p:spPr>
          <a:xfrm>
            <a:off x="5532838" y="8994564"/>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45" name="Google Shape;245;p7"/>
          <p:cNvSpPr txBox="1"/>
          <p:nvPr/>
        </p:nvSpPr>
        <p:spPr>
          <a:xfrm>
            <a:off x="4098942" y="4102293"/>
            <a:ext cx="3149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6. </a:t>
            </a:r>
            <a:r>
              <a:rPr lang="en-US" sz="1200" b="0" dirty="0" err="1">
                <a:solidFill>
                  <a:srgbClr val="6691E9"/>
                </a:solidFill>
                <a:latin typeface="Arial"/>
                <a:ea typeface="Arial"/>
                <a:cs typeface="Arial"/>
                <a:sym typeface="Arial"/>
              </a:rPr>
              <a:t>办公室</a:t>
            </a:r>
            <a:r>
              <a:rPr lang="zh-CN" altLang="en-US" sz="1200" b="0" dirty="0">
                <a:solidFill>
                  <a:srgbClr val="6691E9"/>
                </a:solidFill>
                <a:latin typeface="Arial"/>
                <a:ea typeface="Arial"/>
                <a:cs typeface="Arial"/>
                <a:sym typeface="Arial"/>
              </a:rPr>
              <a:t>（</a:t>
            </a:r>
            <a:r>
              <a:rPr lang="en-US" altLang="zh-CN" sz="1200" b="0" dirty="0">
                <a:solidFill>
                  <a:srgbClr val="6691E9"/>
                </a:solidFill>
                <a:latin typeface="Arial"/>
                <a:ea typeface="Arial"/>
                <a:cs typeface="Arial"/>
                <a:sym typeface="Arial"/>
              </a:rPr>
              <a:t>1</a:t>
            </a:r>
            <a:r>
              <a:rPr lang="zh-CN" altLang="en-US" sz="1200" b="0" dirty="0">
                <a:solidFill>
                  <a:srgbClr val="6691E9"/>
                </a:solidFill>
                <a:latin typeface="Arial"/>
                <a:ea typeface="Arial"/>
                <a:cs typeface="Arial"/>
                <a:sym typeface="Arial"/>
              </a:rPr>
              <a:t>楼）</a:t>
            </a:r>
            <a:endParaRPr sz="1200" b="0" dirty="0">
              <a:solidFill>
                <a:srgbClr val="6691E9"/>
              </a:solidFill>
              <a:latin typeface="Arial"/>
              <a:ea typeface="Arial"/>
              <a:cs typeface="Arial"/>
              <a:sym typeface="Arial"/>
            </a:endParaRPr>
          </a:p>
        </p:txBody>
      </p:sp>
      <p:sp>
        <p:nvSpPr>
          <p:cNvPr id="246" name="Google Shape;246;p7"/>
          <p:cNvSpPr txBox="1"/>
          <p:nvPr/>
        </p:nvSpPr>
        <p:spPr>
          <a:xfrm>
            <a:off x="4156211" y="5836182"/>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7. EOP ZONE</a:t>
            </a:r>
            <a:r>
              <a:rPr lang="zh-CN" altLang="en-US" sz="1200" b="0" dirty="0">
                <a:solidFill>
                  <a:srgbClr val="6691E9"/>
                </a:solidFill>
                <a:latin typeface="Arial"/>
                <a:ea typeface="Arial"/>
                <a:cs typeface="Arial"/>
                <a:sym typeface="Arial"/>
              </a:rPr>
              <a:t> 只允许说英语</a:t>
            </a:r>
            <a:endParaRPr sz="1200" b="0" dirty="0">
              <a:solidFill>
                <a:srgbClr val="6691E9"/>
              </a:solidFill>
              <a:latin typeface="Arial"/>
              <a:ea typeface="Arial"/>
              <a:cs typeface="Arial"/>
              <a:sym typeface="Arial"/>
            </a:endParaRPr>
          </a:p>
        </p:txBody>
      </p:sp>
      <p:sp>
        <p:nvSpPr>
          <p:cNvPr id="247" name="Google Shape;247;p7"/>
          <p:cNvSpPr txBox="1"/>
          <p:nvPr/>
        </p:nvSpPr>
        <p:spPr>
          <a:xfrm>
            <a:off x="470538" y="2114069"/>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1 </a:t>
            </a:r>
            <a:r>
              <a:rPr lang="en-US" sz="1200" dirty="0" err="1">
                <a:solidFill>
                  <a:srgbClr val="6691E9"/>
                </a:solidFill>
              </a:rPr>
              <a:t>洗衣服务</a:t>
            </a:r>
            <a:endParaRPr sz="1200" b="0" dirty="0">
              <a:solidFill>
                <a:srgbClr val="6691E9"/>
              </a:solidFill>
              <a:latin typeface="Arial"/>
              <a:ea typeface="Arial"/>
              <a:cs typeface="Arial"/>
              <a:sym typeface="Arial"/>
            </a:endParaRPr>
          </a:p>
        </p:txBody>
      </p:sp>
      <p:sp>
        <p:nvSpPr>
          <p:cNvPr id="248" name="Google Shape;248;p7"/>
          <p:cNvSpPr txBox="1"/>
          <p:nvPr/>
        </p:nvSpPr>
        <p:spPr>
          <a:xfrm>
            <a:off x="505255" y="2321197"/>
            <a:ext cx="3299100" cy="76940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校外专业洗衣公司提供洗衣服务，并在校内进行衣物收送，方便学生。</a:t>
            </a:r>
          </a:p>
          <a:p>
            <a:pPr marL="171450" marR="0" lvl="0" indent="-171450" algn="l" rtl="0">
              <a:lnSpc>
                <a:spcPct val="11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洗衣服务费用为每周 </a:t>
            </a:r>
            <a:r>
              <a:rPr lang="en-US" altLang="zh-CN" sz="1000" dirty="0">
                <a:solidFill>
                  <a:schemeClr val="dk1"/>
                </a:solidFill>
                <a:latin typeface="Arial"/>
                <a:ea typeface="Arial"/>
                <a:cs typeface="Arial"/>
                <a:sym typeface="Arial"/>
              </a:rPr>
              <a:t>3 </a:t>
            </a:r>
            <a:r>
              <a:rPr lang="zh-CN" altLang="en-US" sz="1000" dirty="0">
                <a:solidFill>
                  <a:schemeClr val="dk1"/>
                </a:solidFill>
                <a:latin typeface="Arial"/>
                <a:ea typeface="Arial"/>
                <a:cs typeface="Arial"/>
                <a:sym typeface="Arial"/>
              </a:rPr>
              <a:t>次 </a:t>
            </a:r>
            <a:r>
              <a:rPr lang="en-US" altLang="zh-CN" sz="1000" dirty="0">
                <a:solidFill>
                  <a:schemeClr val="dk1"/>
                </a:solidFill>
                <a:latin typeface="Arial"/>
                <a:ea typeface="Arial"/>
                <a:cs typeface="Arial"/>
                <a:sym typeface="Arial"/>
              </a:rPr>
              <a:t>150 </a:t>
            </a:r>
            <a:r>
              <a:rPr lang="zh-CN" altLang="en-US" sz="1000" dirty="0">
                <a:solidFill>
                  <a:schemeClr val="dk1"/>
                </a:solidFill>
                <a:latin typeface="Arial"/>
                <a:ea typeface="Arial"/>
                <a:cs typeface="Arial"/>
                <a:sym typeface="Arial"/>
              </a:rPr>
              <a:t>比索（最多 </a:t>
            </a:r>
            <a:r>
              <a:rPr lang="en-US" altLang="zh-CN" sz="1000" dirty="0">
                <a:solidFill>
                  <a:schemeClr val="dk1"/>
                </a:solidFill>
                <a:latin typeface="Arial"/>
                <a:ea typeface="Arial"/>
                <a:cs typeface="Arial"/>
                <a:sym typeface="Arial"/>
              </a:rPr>
              <a:t>4 </a:t>
            </a:r>
            <a:r>
              <a:rPr lang="zh-CN" altLang="en-US" sz="1000" dirty="0">
                <a:solidFill>
                  <a:schemeClr val="dk1"/>
                </a:solidFill>
                <a:latin typeface="Arial"/>
                <a:ea typeface="Arial"/>
                <a:cs typeface="Arial"/>
                <a:sym typeface="Arial"/>
              </a:rPr>
              <a:t>公斤）。</a:t>
            </a:r>
          </a:p>
          <a:p>
            <a:pPr marL="171450" marR="0" lvl="0" indent="-171450" algn="l" rtl="0">
              <a:lnSpc>
                <a:spcPct val="11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使用洗衣服务的费用必须立即支付给办公室。</a:t>
            </a:r>
            <a:endParaRPr sz="1000" dirty="0">
              <a:solidFill>
                <a:schemeClr val="dk1"/>
              </a:solidFill>
              <a:latin typeface="Arial"/>
              <a:ea typeface="Arial"/>
              <a:cs typeface="Arial"/>
              <a:sym typeface="Arial"/>
            </a:endParaRPr>
          </a:p>
        </p:txBody>
      </p:sp>
      <p:sp>
        <p:nvSpPr>
          <p:cNvPr id="249" name="Google Shape;249;p7"/>
          <p:cNvSpPr txBox="1"/>
          <p:nvPr/>
        </p:nvSpPr>
        <p:spPr>
          <a:xfrm>
            <a:off x="695169" y="3488129"/>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A. </a:t>
            </a:r>
            <a:r>
              <a:rPr lang="en-US" sz="1100" b="0" dirty="0" err="1">
                <a:solidFill>
                  <a:schemeClr val="dk1"/>
                </a:solidFill>
                <a:latin typeface="Arial"/>
                <a:ea typeface="Arial"/>
                <a:cs typeface="Arial"/>
                <a:sym typeface="Arial"/>
              </a:rPr>
              <a:t>使用方法</a:t>
            </a:r>
            <a:endParaRPr dirty="0"/>
          </a:p>
        </p:txBody>
      </p:sp>
      <p:sp>
        <p:nvSpPr>
          <p:cNvPr id="250" name="Google Shape;250;p7"/>
          <p:cNvSpPr txBox="1"/>
          <p:nvPr/>
        </p:nvSpPr>
        <p:spPr>
          <a:xfrm>
            <a:off x="695169" y="3706316"/>
            <a:ext cx="2988723" cy="50221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1111"/>
              </a:lnSpc>
              <a:spcBef>
                <a:spcPts val="0"/>
              </a:spcBef>
              <a:spcAft>
                <a:spcPts val="0"/>
              </a:spcAft>
              <a:buClr>
                <a:schemeClr val="dk1"/>
              </a:buClr>
              <a:buSzPts val="900"/>
              <a:buFont typeface="Arial"/>
              <a:buChar char="-"/>
            </a:pPr>
            <a:r>
              <a:rPr lang="zh-CN" altLang="en-US" sz="800" dirty="0">
                <a:solidFill>
                  <a:schemeClr val="dk1"/>
                </a:solidFill>
              </a:rPr>
              <a:t>填写洗衣单后，将其与衣物一起放入收集点。 （洗衣房）</a:t>
            </a:r>
          </a:p>
          <a:p>
            <a:pPr marL="171450" marR="0" lvl="0" indent="-171450" algn="l" rtl="0">
              <a:lnSpc>
                <a:spcPct val="111111"/>
              </a:lnSpc>
              <a:spcBef>
                <a:spcPts val="0"/>
              </a:spcBef>
              <a:spcAft>
                <a:spcPts val="0"/>
              </a:spcAft>
              <a:buClr>
                <a:schemeClr val="dk1"/>
              </a:buClr>
              <a:buSzPts val="900"/>
              <a:buFont typeface="Arial"/>
              <a:buChar char="-"/>
            </a:pPr>
            <a:r>
              <a:rPr lang="zh-CN" altLang="en-US" sz="800" dirty="0">
                <a:solidFill>
                  <a:schemeClr val="dk1"/>
                </a:solidFill>
              </a:rPr>
              <a:t>请拍照并存储洗衣表格。</a:t>
            </a:r>
          </a:p>
          <a:p>
            <a:pPr marL="171450" marR="0" lvl="0" indent="-171450" algn="l" rtl="0">
              <a:lnSpc>
                <a:spcPct val="111111"/>
              </a:lnSpc>
              <a:spcBef>
                <a:spcPts val="0"/>
              </a:spcBef>
              <a:spcAft>
                <a:spcPts val="0"/>
              </a:spcAft>
              <a:buClr>
                <a:schemeClr val="dk1"/>
              </a:buClr>
              <a:buSzPts val="900"/>
              <a:buFont typeface="Arial"/>
              <a:buChar char="-"/>
            </a:pPr>
            <a:r>
              <a:rPr lang="zh-CN" altLang="en-US" sz="800" dirty="0">
                <a:solidFill>
                  <a:schemeClr val="dk1"/>
                </a:solidFill>
              </a:rPr>
              <a:t>取衣地点相同。</a:t>
            </a:r>
            <a:endParaRPr sz="800" dirty="0">
              <a:solidFill>
                <a:schemeClr val="dk1"/>
              </a:solidFill>
            </a:endParaRPr>
          </a:p>
        </p:txBody>
      </p:sp>
      <p:sp>
        <p:nvSpPr>
          <p:cNvPr id="251" name="Google Shape;251;p7"/>
          <p:cNvSpPr txBox="1"/>
          <p:nvPr/>
        </p:nvSpPr>
        <p:spPr>
          <a:xfrm>
            <a:off x="695169" y="5246200"/>
            <a:ext cx="27642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B. </a:t>
            </a:r>
            <a:r>
              <a:rPr lang="en-US" sz="1100" b="0" dirty="0" err="1">
                <a:solidFill>
                  <a:schemeClr val="dk1"/>
                </a:solidFill>
                <a:latin typeface="Arial"/>
                <a:ea typeface="Arial"/>
                <a:cs typeface="Arial"/>
                <a:sym typeface="Arial"/>
              </a:rPr>
              <a:t>丢失或损坏</a:t>
            </a:r>
            <a:endParaRPr dirty="0"/>
          </a:p>
        </p:txBody>
      </p:sp>
      <p:sp>
        <p:nvSpPr>
          <p:cNvPr id="252" name="Google Shape;252;p7"/>
          <p:cNvSpPr txBox="1"/>
          <p:nvPr/>
        </p:nvSpPr>
        <p:spPr>
          <a:xfrm>
            <a:off x="695170" y="5440566"/>
            <a:ext cx="3150900" cy="82916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如果没有申请表，是不可能挂失的。</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如果衣物丢失，可到宿舍楼一楼办公室查询。</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如有任何变形或遗失，学院概不负责。</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如果是昂贵的衣服，不建议水洗。</a:t>
            </a:r>
            <a:r>
              <a:rPr lang="en-US" sz="900" dirty="0">
                <a:solidFill>
                  <a:schemeClr val="dk1"/>
                </a:solidFill>
                <a:latin typeface="Arial"/>
                <a:ea typeface="Arial"/>
                <a:cs typeface="Arial"/>
                <a:sym typeface="Arial"/>
              </a:rPr>
              <a:t>.</a:t>
            </a:r>
            <a:endParaRPr dirty="0"/>
          </a:p>
        </p:txBody>
      </p:sp>
      <p:sp>
        <p:nvSpPr>
          <p:cNvPr id="253" name="Google Shape;253;p7"/>
          <p:cNvSpPr txBox="1"/>
          <p:nvPr/>
        </p:nvSpPr>
        <p:spPr>
          <a:xfrm>
            <a:off x="695169" y="6421118"/>
            <a:ext cx="3101700"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50" dirty="0">
                <a:solidFill>
                  <a:srgbClr val="F33F59"/>
                </a:solidFill>
                <a:latin typeface="Arial"/>
                <a:ea typeface="Arial"/>
                <a:cs typeface="Arial"/>
                <a:sym typeface="Arial"/>
              </a:rPr>
              <a:t>NOTE: </a:t>
            </a:r>
            <a:r>
              <a:rPr lang="zh-CN" altLang="en-US" sz="950" dirty="0">
                <a:solidFill>
                  <a:srgbClr val="F33F59"/>
                </a:solidFill>
                <a:latin typeface="Arial"/>
                <a:ea typeface="Arial"/>
                <a:cs typeface="Arial"/>
                <a:sym typeface="Arial"/>
              </a:rPr>
              <a:t>容易掉色或变形的昂贵衣物，建议使用学校外面的洗衣房或自助洗衣服务。</a:t>
            </a:r>
            <a:endParaRPr dirty="0"/>
          </a:p>
        </p:txBody>
      </p:sp>
      <p:sp>
        <p:nvSpPr>
          <p:cNvPr id="254" name="Google Shape;254;p7"/>
          <p:cNvSpPr txBox="1"/>
          <p:nvPr/>
        </p:nvSpPr>
        <p:spPr>
          <a:xfrm>
            <a:off x="470967" y="7161777"/>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2. </a:t>
            </a:r>
            <a:r>
              <a:rPr lang="en-US" sz="1200" b="0" dirty="0" err="1">
                <a:solidFill>
                  <a:srgbClr val="6691E9"/>
                </a:solidFill>
                <a:latin typeface="Arial"/>
                <a:ea typeface="Arial"/>
                <a:cs typeface="Arial"/>
                <a:sym typeface="Arial"/>
              </a:rPr>
              <a:t>食堂</a:t>
            </a:r>
            <a:endParaRPr sz="1200" b="0" dirty="0">
              <a:solidFill>
                <a:srgbClr val="6691E9"/>
              </a:solidFill>
              <a:latin typeface="Arial"/>
              <a:ea typeface="Arial"/>
              <a:cs typeface="Arial"/>
              <a:sym typeface="Arial"/>
            </a:endParaRPr>
          </a:p>
        </p:txBody>
      </p:sp>
      <p:graphicFrame>
        <p:nvGraphicFramePr>
          <p:cNvPr id="255" name="Google Shape;255;p7"/>
          <p:cNvGraphicFramePr/>
          <p:nvPr>
            <p:extLst>
              <p:ext uri="{D42A27DB-BD31-4B8C-83A1-F6EECF244321}">
                <p14:modId xmlns:p14="http://schemas.microsoft.com/office/powerpoint/2010/main" val="2795462882"/>
              </p:ext>
            </p:extLst>
          </p:nvPr>
        </p:nvGraphicFramePr>
        <p:xfrm>
          <a:off x="4067540" y="3079237"/>
          <a:ext cx="2882200" cy="985725"/>
        </p:xfrm>
        <a:graphic>
          <a:graphicData uri="http://schemas.openxmlformats.org/drawingml/2006/table">
            <a:tbl>
              <a:tblPr firstRow="1" bandRow="1">
                <a:noFill/>
                <a:tableStyleId>{1A310DC7-EDF1-4050-A853-B13E0B224280}</a:tableStyleId>
              </a:tblPr>
              <a:tblGrid>
                <a:gridCol w="607450">
                  <a:extLst>
                    <a:ext uri="{9D8B030D-6E8A-4147-A177-3AD203B41FA5}">
                      <a16:colId xmlns:a16="http://schemas.microsoft.com/office/drawing/2014/main" val="20000"/>
                    </a:ext>
                  </a:extLst>
                </a:gridCol>
                <a:gridCol w="1185575">
                  <a:extLst>
                    <a:ext uri="{9D8B030D-6E8A-4147-A177-3AD203B41FA5}">
                      <a16:colId xmlns:a16="http://schemas.microsoft.com/office/drawing/2014/main" val="20001"/>
                    </a:ext>
                  </a:extLst>
                </a:gridCol>
                <a:gridCol w="1089175">
                  <a:extLst>
                    <a:ext uri="{9D8B030D-6E8A-4147-A177-3AD203B41FA5}">
                      <a16:colId xmlns:a16="http://schemas.microsoft.com/office/drawing/2014/main" val="20002"/>
                    </a:ext>
                  </a:extLst>
                </a:gridCol>
              </a:tblGrid>
              <a:tr h="188125">
                <a:tc gridSpan="3">
                  <a:txBody>
                    <a:bodyPr/>
                    <a:lstStyle/>
                    <a:p>
                      <a:pPr marL="0" marR="0" lvl="0" indent="0" algn="ctr" rtl="0">
                        <a:spcBef>
                          <a:spcPts val="0"/>
                        </a:spcBef>
                        <a:spcAft>
                          <a:spcPts val="0"/>
                        </a:spcAft>
                        <a:buNone/>
                      </a:pPr>
                      <a:r>
                        <a:rPr lang="en-US" sz="900" b="0" u="none" strike="noStrike" cap="none" dirty="0" err="1">
                          <a:latin typeface="Arial"/>
                          <a:ea typeface="Arial"/>
                          <a:cs typeface="Arial"/>
                          <a:sym typeface="Arial"/>
                        </a:rPr>
                        <a:t>餐厅时间表</a:t>
                      </a:r>
                      <a:endParaRPr sz="900" b="0" u="none" strike="noStrike" cap="none" dirty="0">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691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9400">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时间</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工作日</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周末</a:t>
                      </a:r>
                      <a:r>
                        <a:rPr lang="en-US" sz="800" u="none" strike="noStrike" cap="none" dirty="0">
                          <a:solidFill>
                            <a:srgbClr val="3F3F3F"/>
                          </a:solidFill>
                          <a:latin typeface="Arial"/>
                          <a:ea typeface="Arial"/>
                          <a:cs typeface="Arial"/>
                          <a:sym typeface="Arial"/>
                        </a:rPr>
                        <a:t> &amp; </a:t>
                      </a:r>
                      <a:r>
                        <a:rPr lang="en-US" sz="800" u="none" strike="noStrike" cap="none" dirty="0" err="1">
                          <a:solidFill>
                            <a:srgbClr val="3F3F3F"/>
                          </a:solidFill>
                          <a:latin typeface="Arial"/>
                          <a:ea typeface="Arial"/>
                          <a:cs typeface="Arial"/>
                          <a:sym typeface="Arial"/>
                        </a:rPr>
                        <a:t>公休日</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99400">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早餐</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07:00 – 08:00</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08:00 – 08:50</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99400">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午餐</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12:00 – 13:00</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12:00 – 13:00</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99400">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晚餐</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a:solidFill>
                            <a:srgbClr val="3F3F3F"/>
                          </a:solidFill>
                          <a:latin typeface="Arial"/>
                          <a:ea typeface="Arial"/>
                          <a:cs typeface="Arial"/>
                          <a:sym typeface="Arial"/>
                        </a:rPr>
                        <a:t>18:00 – 19:00</a:t>
                      </a:r>
                      <a:endParaRPr sz="800" u="none" strike="noStrike" cap="none">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dirty="0">
                          <a:solidFill>
                            <a:srgbClr val="3F3F3F"/>
                          </a:solidFill>
                          <a:latin typeface="Arial"/>
                          <a:ea typeface="Arial"/>
                          <a:cs typeface="Arial"/>
                          <a:sym typeface="Arial"/>
                        </a:rPr>
                        <a:t>18:00 – 19:00</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56" name="Google Shape;256;p7"/>
          <p:cNvSpPr txBox="1"/>
          <p:nvPr/>
        </p:nvSpPr>
        <p:spPr>
          <a:xfrm>
            <a:off x="460210" y="7428864"/>
            <a:ext cx="3385812" cy="73862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BECI SPARTA CAMPUS </a:t>
            </a:r>
            <a:r>
              <a:rPr lang="zh-CN" altLang="en-US" sz="1000" dirty="0">
                <a:solidFill>
                  <a:schemeClr val="dk1"/>
                </a:solidFill>
                <a:latin typeface="Arial"/>
                <a:ea typeface="Arial"/>
                <a:cs typeface="Arial"/>
                <a:sym typeface="Arial"/>
              </a:rPr>
              <a:t>学生禁止使用厨房做饭。</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一楼食堂可作为用餐时间以外的自习空间。</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厨房用具不可外带，如有损坏需自行赔偿。</a:t>
            </a:r>
            <a:endParaRPr dirty="0"/>
          </a:p>
        </p:txBody>
      </p:sp>
      <p:sp>
        <p:nvSpPr>
          <p:cNvPr id="257" name="Google Shape;257;p7"/>
          <p:cNvSpPr txBox="1"/>
          <p:nvPr/>
        </p:nvSpPr>
        <p:spPr>
          <a:xfrm>
            <a:off x="4098942" y="4320801"/>
            <a:ext cx="3208200"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所有与学院相关的申请都在一楼的办公室受理。</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办公室未受理的请求，无法处理。</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办公时间可能会根据情况发生变化。</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如有任何要求或建议，请向办公室提出。</a:t>
            </a:r>
            <a:endParaRPr sz="1000" dirty="0">
              <a:solidFill>
                <a:schemeClr val="dk1"/>
              </a:solidFill>
              <a:latin typeface="Arial"/>
              <a:ea typeface="Arial"/>
              <a:cs typeface="Arial"/>
              <a:sym typeface="Arial"/>
            </a:endParaRPr>
          </a:p>
        </p:txBody>
      </p:sp>
      <p:sp>
        <p:nvSpPr>
          <p:cNvPr id="258" name="Google Shape;258;p7"/>
          <p:cNvSpPr txBox="1"/>
          <p:nvPr/>
        </p:nvSpPr>
        <p:spPr>
          <a:xfrm>
            <a:off x="4182429" y="6075034"/>
            <a:ext cx="2956200"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BECI SPARTA </a:t>
            </a:r>
            <a:r>
              <a:rPr lang="en-US" sz="1000" dirty="0" err="1">
                <a:solidFill>
                  <a:schemeClr val="dk1"/>
                </a:solidFill>
                <a:latin typeface="Arial"/>
                <a:ea typeface="Arial"/>
                <a:cs typeface="Arial"/>
                <a:sym typeface="Arial"/>
              </a:rPr>
              <a:t>CAMPUS的</a:t>
            </a:r>
            <a:r>
              <a:rPr lang="zh-CN" altLang="en-US" sz="1000" dirty="0">
                <a:solidFill>
                  <a:schemeClr val="dk1"/>
                </a:solidFill>
                <a:latin typeface="Arial"/>
                <a:ea typeface="Arial"/>
                <a:cs typeface="Arial"/>
                <a:sym typeface="Arial"/>
              </a:rPr>
              <a:t>所有空间都实行只说英语的</a:t>
            </a:r>
            <a:r>
              <a:rPr lang="en-US" sz="1000" dirty="0">
                <a:solidFill>
                  <a:srgbClr val="FF0000"/>
                </a:solidFill>
                <a:latin typeface="Arial"/>
                <a:ea typeface="Arial"/>
                <a:cs typeface="Arial"/>
                <a:sym typeface="Arial"/>
              </a:rPr>
              <a:t>E.O.P</a:t>
            </a:r>
            <a:r>
              <a:rPr lang="en-US" sz="1000" dirty="0">
                <a:solidFill>
                  <a:schemeClr val="dk1"/>
                </a:solidFill>
                <a:latin typeface="Arial"/>
                <a:ea typeface="Arial"/>
                <a:cs typeface="Arial"/>
                <a:sym typeface="Arial"/>
              </a:rPr>
              <a:t> (English Only Policy)</a:t>
            </a:r>
            <a:r>
              <a:rPr lang="en-US" sz="1000" dirty="0" err="1">
                <a:solidFill>
                  <a:schemeClr val="dk1"/>
                </a:solidFill>
                <a:latin typeface="Arial"/>
                <a:ea typeface="Arial"/>
                <a:cs typeface="Arial"/>
                <a:sym typeface="Arial"/>
              </a:rPr>
              <a:t>原则</a:t>
            </a:r>
            <a:r>
              <a:rPr lang="en-US" sz="1000" dirty="0">
                <a:solidFill>
                  <a:schemeClr val="dk1"/>
                </a:solidFill>
                <a:latin typeface="Arial"/>
                <a:ea typeface="Arial"/>
                <a:cs typeface="Arial"/>
                <a:sym typeface="Arial"/>
              </a:rPr>
              <a:t>.</a:t>
            </a:r>
            <a:endParaRPr dirty="0"/>
          </a:p>
          <a:p>
            <a:pPr marL="171450" marR="0" lvl="0" indent="-171450" algn="l" rtl="0">
              <a:lnSpc>
                <a:spcPct val="140000"/>
              </a:lnSpc>
              <a:spcBef>
                <a:spcPts val="0"/>
              </a:spcBef>
              <a:spcAft>
                <a:spcPts val="0"/>
              </a:spcAft>
              <a:buClr>
                <a:schemeClr val="dk1"/>
              </a:buClr>
              <a:buSzPts val="1000"/>
              <a:buFont typeface="Arial"/>
              <a:buChar char="-"/>
            </a:pPr>
            <a:r>
              <a:rPr lang="en-US" sz="1000" dirty="0" err="1">
                <a:solidFill>
                  <a:schemeClr val="dk1"/>
                </a:solidFill>
              </a:rPr>
              <a:t>违反</a:t>
            </a:r>
            <a:r>
              <a:rPr lang="en-US" sz="1000" dirty="0" err="1">
                <a:solidFill>
                  <a:schemeClr val="dk1"/>
                </a:solidFill>
                <a:latin typeface="Arial"/>
                <a:ea typeface="Arial"/>
                <a:cs typeface="Arial"/>
                <a:sym typeface="Arial"/>
              </a:rPr>
              <a:t>EOP</a:t>
            </a:r>
            <a:r>
              <a:rPr lang="zh-CN" altLang="en-US" sz="1000" dirty="0">
                <a:solidFill>
                  <a:schemeClr val="dk1"/>
                </a:solidFill>
                <a:latin typeface="Arial"/>
                <a:ea typeface="Arial"/>
                <a:cs typeface="Arial"/>
                <a:sym typeface="Arial"/>
              </a:rPr>
              <a:t>规则时会受到处罚。周末和节假日除外。</a:t>
            </a:r>
            <a:endParaRPr dirty="0"/>
          </a:p>
        </p:txBody>
      </p:sp>
      <p:sp>
        <p:nvSpPr>
          <p:cNvPr id="259" name="Google Shape;259;p7"/>
          <p:cNvSpPr/>
          <p:nvPr/>
        </p:nvSpPr>
        <p:spPr>
          <a:xfrm>
            <a:off x="4041325" y="1562528"/>
            <a:ext cx="3054900" cy="1438500"/>
          </a:xfrm>
          <a:prstGeom prst="rect">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7"/>
          <p:cNvSpPr txBox="1"/>
          <p:nvPr/>
        </p:nvSpPr>
        <p:spPr>
          <a:xfrm>
            <a:off x="4389354" y="1428527"/>
            <a:ext cx="2057400" cy="230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err="1">
                <a:solidFill>
                  <a:schemeClr val="dk1"/>
                </a:solidFill>
                <a:latin typeface="Arial"/>
                <a:ea typeface="Arial"/>
                <a:cs typeface="Arial"/>
                <a:sym typeface="Arial"/>
              </a:rPr>
              <a:t>餐厅使用规定</a:t>
            </a:r>
            <a:r>
              <a:rPr lang="en-US" sz="900" dirty="0">
                <a:solidFill>
                  <a:schemeClr val="dk1"/>
                </a:solidFill>
                <a:latin typeface="Arial"/>
                <a:ea typeface="Arial"/>
                <a:cs typeface="Arial"/>
                <a:sym typeface="Arial"/>
              </a:rPr>
              <a:t>(</a:t>
            </a:r>
            <a:r>
              <a:rPr lang="en-US" sz="900" dirty="0" err="1">
                <a:solidFill>
                  <a:schemeClr val="dk1"/>
                </a:solidFill>
                <a:latin typeface="Arial"/>
                <a:ea typeface="Arial"/>
                <a:cs typeface="Arial"/>
                <a:sym typeface="Arial"/>
              </a:rPr>
              <a:t>自习</a:t>
            </a:r>
            <a:r>
              <a:rPr lang="en-US" sz="900" dirty="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p:txBody>
      </p:sp>
      <p:sp>
        <p:nvSpPr>
          <p:cNvPr id="261" name="Google Shape;261;p7"/>
          <p:cNvSpPr txBox="1"/>
          <p:nvPr/>
        </p:nvSpPr>
        <p:spPr>
          <a:xfrm>
            <a:off x="4152892" y="1677561"/>
            <a:ext cx="2820900" cy="1013739"/>
          </a:xfrm>
          <a:prstGeom prst="rect">
            <a:avLst/>
          </a:prstGeom>
          <a:noFill/>
          <a:ln>
            <a:noFill/>
          </a:ln>
        </p:spPr>
        <p:txBody>
          <a:bodyPr spcFirstLastPara="1" wrap="square" lIns="0" tIns="0" rIns="0" bIns="0" anchor="t" anchorCtr="0">
            <a:spAutoFit/>
          </a:bodyPr>
          <a:lstStyle/>
          <a:p>
            <a:pPr marL="228600" marR="0" lvl="0" indent="-228600" algn="l" rtl="0">
              <a:lnSpc>
                <a:spcPct val="122222"/>
              </a:lnSpc>
              <a:spcBef>
                <a:spcPts val="0"/>
              </a:spcBef>
              <a:spcAft>
                <a:spcPts val="0"/>
              </a:spcAft>
              <a:buClr>
                <a:schemeClr val="dk1"/>
              </a:buClr>
              <a:buSzPts val="900"/>
              <a:buFont typeface="Arial"/>
              <a:buAutoNum type="arabicPeriod"/>
            </a:pPr>
            <a:r>
              <a:rPr lang="zh-CN" altLang="en-US" sz="900" dirty="0">
                <a:solidFill>
                  <a:schemeClr val="dk1"/>
                </a:solidFill>
                <a:latin typeface="Arial"/>
                <a:ea typeface="Arial"/>
                <a:cs typeface="Arial"/>
                <a:sym typeface="Arial"/>
              </a:rPr>
              <a:t>没有指定的座位，所以使用后要清理干净。</a:t>
            </a:r>
          </a:p>
          <a:p>
            <a:pPr marL="228600" marR="0" lvl="0" indent="-228600" algn="l" rtl="0">
              <a:lnSpc>
                <a:spcPct val="122222"/>
              </a:lnSpc>
              <a:spcBef>
                <a:spcPts val="0"/>
              </a:spcBef>
              <a:spcAft>
                <a:spcPts val="0"/>
              </a:spcAft>
              <a:buClr>
                <a:schemeClr val="dk1"/>
              </a:buClr>
              <a:buSzPts val="900"/>
              <a:buFont typeface="Arial"/>
              <a:buAutoNum type="arabicPeriod"/>
            </a:pPr>
            <a:r>
              <a:rPr lang="zh-CN" altLang="en-US" sz="900" dirty="0">
                <a:solidFill>
                  <a:schemeClr val="dk1"/>
                </a:solidFill>
                <a:latin typeface="Arial"/>
                <a:ea typeface="Arial"/>
                <a:cs typeface="Arial"/>
                <a:sym typeface="Arial"/>
              </a:rPr>
              <a:t>长时间不在座位时，一定要整理好自己的随身物品。</a:t>
            </a:r>
          </a:p>
          <a:p>
            <a:pPr marL="228600" marR="0" lvl="0" indent="-228600" algn="l" rtl="0">
              <a:lnSpc>
                <a:spcPct val="122222"/>
              </a:lnSpc>
              <a:spcBef>
                <a:spcPts val="0"/>
              </a:spcBef>
              <a:spcAft>
                <a:spcPts val="0"/>
              </a:spcAft>
              <a:buClr>
                <a:schemeClr val="dk1"/>
              </a:buClr>
              <a:buSzPts val="900"/>
              <a:buFont typeface="Arial"/>
              <a:buAutoNum type="arabicPeriod"/>
            </a:pPr>
            <a:r>
              <a:rPr lang="zh-CN" altLang="en-US" sz="900" dirty="0">
                <a:solidFill>
                  <a:schemeClr val="dk1"/>
                </a:solidFill>
                <a:latin typeface="Arial"/>
                <a:ea typeface="Arial"/>
                <a:cs typeface="Arial"/>
                <a:sym typeface="Arial"/>
              </a:rPr>
              <a:t>因违反上述规定而造成的任何遗失或被盗，学校概不负责。</a:t>
            </a:r>
          </a:p>
          <a:p>
            <a:pPr marL="228600" marR="0" lvl="0" indent="-228600" algn="l" rtl="0">
              <a:lnSpc>
                <a:spcPct val="122222"/>
              </a:lnSpc>
              <a:spcBef>
                <a:spcPts val="0"/>
              </a:spcBef>
              <a:spcAft>
                <a:spcPts val="0"/>
              </a:spcAft>
              <a:buClr>
                <a:schemeClr val="dk1"/>
              </a:buClr>
              <a:buSzPts val="900"/>
              <a:buFont typeface="Arial"/>
              <a:buAutoNum type="arabicPeriod"/>
            </a:pPr>
            <a:r>
              <a:rPr lang="zh-CN" altLang="en-US" sz="900" dirty="0">
                <a:solidFill>
                  <a:schemeClr val="dk1"/>
                </a:solidFill>
                <a:latin typeface="Arial"/>
                <a:ea typeface="Arial"/>
                <a:cs typeface="Arial"/>
                <a:sym typeface="Arial"/>
              </a:rPr>
              <a:t>如果您做出对他人造成困扰的行为，收到两次口头警告时，将处以 </a:t>
            </a:r>
            <a:r>
              <a:rPr lang="en-US" altLang="zh-CN" sz="900" dirty="0">
                <a:solidFill>
                  <a:schemeClr val="dk1"/>
                </a:solidFill>
                <a:latin typeface="Arial"/>
                <a:ea typeface="Arial"/>
                <a:cs typeface="Arial"/>
                <a:sym typeface="Arial"/>
              </a:rPr>
              <a:t>1,000 </a:t>
            </a:r>
            <a:r>
              <a:rPr lang="zh-CN" altLang="en-US" sz="900" dirty="0">
                <a:solidFill>
                  <a:schemeClr val="dk1"/>
                </a:solidFill>
                <a:latin typeface="Arial"/>
                <a:ea typeface="Arial"/>
                <a:cs typeface="Arial"/>
                <a:sym typeface="Arial"/>
              </a:rPr>
              <a:t>比索的罚款。</a:t>
            </a:r>
            <a:endParaRPr sz="900" dirty="0">
              <a:solidFill>
                <a:schemeClr val="dk1"/>
              </a:solidFill>
              <a:latin typeface="Arial"/>
              <a:ea typeface="Arial"/>
              <a:cs typeface="Arial"/>
              <a:sym typeface="Arial"/>
            </a:endParaRPr>
          </a:p>
        </p:txBody>
      </p:sp>
      <p:sp>
        <p:nvSpPr>
          <p:cNvPr id="262" name="Google Shape;262;p7"/>
          <p:cNvSpPr/>
          <p:nvPr/>
        </p:nvSpPr>
        <p:spPr>
          <a:xfrm>
            <a:off x="460209" y="1749492"/>
            <a:ext cx="2027954" cy="329576"/>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3.</a:t>
            </a:r>
            <a:r>
              <a:rPr lang="zh-CN" altLang="en-US" sz="1400" dirty="0">
                <a:solidFill>
                  <a:schemeClr val="lt1"/>
                </a:solidFill>
                <a:latin typeface="Arial"/>
                <a:ea typeface="Arial"/>
                <a:cs typeface="Arial"/>
                <a:sym typeface="Arial"/>
              </a:rPr>
              <a:t>生活规章制度</a:t>
            </a:r>
            <a:endParaRPr dirty="0"/>
          </a:p>
        </p:txBody>
      </p:sp>
      <p:sp>
        <p:nvSpPr>
          <p:cNvPr id="263" name="Google Shape;263;p7"/>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264" name="Google Shape;264;p7"/>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265" name="Google Shape;265;p7"/>
          <p:cNvSpPr txBox="1"/>
          <p:nvPr/>
        </p:nvSpPr>
        <p:spPr>
          <a:xfrm>
            <a:off x="4144190" y="8124952"/>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9. </a:t>
            </a:r>
            <a:r>
              <a:rPr lang="en-US" sz="1200" b="0" dirty="0" err="1">
                <a:solidFill>
                  <a:srgbClr val="6691E9"/>
                </a:solidFill>
                <a:latin typeface="Arial"/>
                <a:ea typeface="Arial"/>
                <a:cs typeface="Arial"/>
                <a:sym typeface="Arial"/>
              </a:rPr>
              <a:t>学生证</a:t>
            </a:r>
            <a:endParaRPr sz="1200" b="0" dirty="0">
              <a:solidFill>
                <a:srgbClr val="6691E9"/>
              </a:solidFill>
              <a:latin typeface="Arial"/>
              <a:ea typeface="Arial"/>
              <a:cs typeface="Arial"/>
              <a:sym typeface="Arial"/>
            </a:endParaRPr>
          </a:p>
        </p:txBody>
      </p:sp>
      <p:sp>
        <p:nvSpPr>
          <p:cNvPr id="266" name="Google Shape;266;p7"/>
          <p:cNvSpPr txBox="1"/>
          <p:nvPr/>
        </p:nvSpPr>
        <p:spPr>
          <a:xfrm>
            <a:off x="4250611" y="8320124"/>
            <a:ext cx="2956200"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随身佩戴学生证：</a:t>
            </a:r>
            <a:r>
              <a:rPr lang="zh-CN" altLang="en-US" sz="1000" dirty="0">
                <a:solidFill>
                  <a:schemeClr val="dk1"/>
                </a:solidFill>
                <a:latin typeface="Arial"/>
                <a:ea typeface="Arial"/>
                <a:cs typeface="Arial"/>
                <a:sym typeface="Arial"/>
              </a:rPr>
              <a:t>时间为上午</a:t>
            </a:r>
            <a:r>
              <a:rPr lang="en-US" altLang="zh-CN" sz="1000" dirty="0">
                <a:solidFill>
                  <a:schemeClr val="dk1"/>
                </a:solidFill>
                <a:latin typeface="Arial"/>
                <a:ea typeface="Arial"/>
                <a:cs typeface="Arial"/>
                <a:sym typeface="Arial"/>
              </a:rPr>
              <a:t>8:00 - </a:t>
            </a:r>
            <a:r>
              <a:rPr lang="zh-CN" altLang="en-US" sz="1000" dirty="0">
                <a:solidFill>
                  <a:schemeClr val="dk1"/>
                </a:solidFill>
                <a:latin typeface="Arial"/>
                <a:ea typeface="Arial"/>
                <a:cs typeface="Arial"/>
                <a:sym typeface="Arial"/>
              </a:rPr>
              <a:t>晚上</a:t>
            </a:r>
            <a:r>
              <a:rPr lang="en-US" altLang="zh-CN" sz="1000" dirty="0">
                <a:solidFill>
                  <a:schemeClr val="dk1"/>
                </a:solidFill>
                <a:latin typeface="Arial"/>
                <a:ea typeface="Arial"/>
                <a:cs typeface="Arial"/>
                <a:sym typeface="Arial"/>
              </a:rPr>
              <a:t>9:00</a:t>
            </a:r>
            <a:r>
              <a:rPr lang="en-US" sz="1000" dirty="0">
                <a:solidFill>
                  <a:schemeClr val="dk1"/>
                </a:solidFill>
                <a:latin typeface="Arial"/>
                <a:ea typeface="Arial"/>
                <a:cs typeface="Arial"/>
                <a:sym typeface="Arial"/>
              </a:rPr>
              <a:t>.</a:t>
            </a:r>
            <a:endParaRPr dirty="0"/>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每当违反佩戴规则时都会受到处罚。</a:t>
            </a:r>
            <a:endParaRPr dirty="0"/>
          </a:p>
        </p:txBody>
      </p:sp>
      <p:sp>
        <p:nvSpPr>
          <p:cNvPr id="267" name="Google Shape;267;p7"/>
          <p:cNvSpPr txBox="1"/>
          <p:nvPr/>
        </p:nvSpPr>
        <p:spPr>
          <a:xfrm>
            <a:off x="505255" y="8691923"/>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3. 1:1 </a:t>
            </a:r>
            <a:r>
              <a:rPr lang="en-US" sz="1200" dirty="0" err="1">
                <a:solidFill>
                  <a:srgbClr val="6691E9"/>
                </a:solidFill>
              </a:rPr>
              <a:t>教室</a:t>
            </a:r>
            <a:endParaRPr sz="1200" b="0" dirty="0">
              <a:solidFill>
                <a:srgbClr val="6691E9"/>
              </a:solidFill>
              <a:latin typeface="Arial"/>
              <a:ea typeface="Arial"/>
              <a:cs typeface="Arial"/>
              <a:sym typeface="Arial"/>
            </a:endParaRPr>
          </a:p>
        </p:txBody>
      </p:sp>
      <p:sp>
        <p:nvSpPr>
          <p:cNvPr id="268" name="Google Shape;268;p7"/>
          <p:cNvSpPr txBox="1"/>
          <p:nvPr/>
        </p:nvSpPr>
        <p:spPr>
          <a:xfrm>
            <a:off x="418300" y="8959000"/>
            <a:ext cx="3810000" cy="116951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en-US" sz="1000" dirty="0">
                <a:solidFill>
                  <a:schemeClr val="dk1"/>
                </a:solidFill>
                <a:latin typeface="Arial"/>
                <a:ea typeface="Arial"/>
                <a:cs typeface="Arial"/>
                <a:sym typeface="Arial"/>
              </a:rPr>
              <a:t>BECI SPARTA CAMPUS </a:t>
            </a:r>
            <a:r>
              <a:rPr lang="zh-CN" altLang="en-US" sz="1000" dirty="0">
                <a:solidFill>
                  <a:schemeClr val="dk1"/>
                </a:solidFill>
                <a:latin typeface="Arial"/>
                <a:ea typeface="Arial"/>
                <a:cs typeface="Arial"/>
                <a:sym typeface="Arial"/>
              </a:rPr>
              <a:t>学生在常规课程结束后，可以使用教室学习。使用教室前后，必须告知员工您想使用的教室号码，所有教室</a:t>
            </a:r>
            <a:r>
              <a:rPr lang="en-US" altLang="zh-CN" sz="1000" dirty="0">
                <a:solidFill>
                  <a:schemeClr val="dk1"/>
                </a:solidFill>
                <a:latin typeface="Arial"/>
                <a:ea typeface="Arial"/>
                <a:cs typeface="Arial"/>
                <a:sym typeface="Arial"/>
              </a:rPr>
              <a:t>24</a:t>
            </a:r>
            <a:r>
              <a:rPr lang="zh-CN" altLang="en-US" sz="1000" dirty="0">
                <a:solidFill>
                  <a:schemeClr val="dk1"/>
                </a:solidFill>
                <a:latin typeface="Arial"/>
                <a:ea typeface="Arial"/>
                <a:cs typeface="Arial"/>
                <a:sym typeface="Arial"/>
              </a:rPr>
              <a:t>小时开放。每个教室只允许一名学生使用。如果发现多人进入</a:t>
            </a:r>
            <a:r>
              <a:rPr lang="en-US" altLang="zh-CN" sz="1000" dirty="0">
                <a:solidFill>
                  <a:schemeClr val="dk1"/>
                </a:solidFill>
                <a:latin typeface="Arial"/>
                <a:ea typeface="Arial"/>
                <a:cs typeface="Arial"/>
                <a:sym typeface="Arial"/>
              </a:rPr>
              <a:t>1:1</a:t>
            </a:r>
            <a:r>
              <a:rPr lang="zh-CN" altLang="en-US" sz="1000" dirty="0">
                <a:solidFill>
                  <a:schemeClr val="dk1"/>
                </a:solidFill>
              </a:rPr>
              <a:t>教室</a:t>
            </a:r>
            <a:r>
              <a:rPr lang="zh-CN" altLang="en-US" sz="1000" dirty="0">
                <a:solidFill>
                  <a:schemeClr val="dk1"/>
                </a:solidFill>
                <a:latin typeface="Arial"/>
                <a:ea typeface="Arial"/>
                <a:cs typeface="Arial"/>
                <a:sym typeface="Arial"/>
              </a:rPr>
              <a:t>，将给予警告和处罚。使用完教室后，必须打扫干净之后离开。</a:t>
            </a:r>
            <a:endParaRPr sz="1000" dirty="0">
              <a:solidFill>
                <a:srgbClr val="FF0000"/>
              </a:solidFill>
              <a:latin typeface="Arial"/>
              <a:ea typeface="Arial"/>
              <a:cs typeface="Arial"/>
              <a:sym typeface="Arial"/>
            </a:endParaRPr>
          </a:p>
        </p:txBody>
      </p:sp>
      <p:graphicFrame>
        <p:nvGraphicFramePr>
          <p:cNvPr id="269" name="Google Shape;269;p7"/>
          <p:cNvGraphicFramePr/>
          <p:nvPr>
            <p:extLst>
              <p:ext uri="{D42A27DB-BD31-4B8C-83A1-F6EECF244321}">
                <p14:modId xmlns:p14="http://schemas.microsoft.com/office/powerpoint/2010/main" val="250247631"/>
              </p:ext>
            </p:extLst>
          </p:nvPr>
        </p:nvGraphicFramePr>
        <p:xfrm>
          <a:off x="820539" y="4339554"/>
          <a:ext cx="2547500" cy="933150"/>
        </p:xfrm>
        <a:graphic>
          <a:graphicData uri="http://schemas.openxmlformats.org/drawingml/2006/table">
            <a:tbl>
              <a:tblPr firstRow="1" bandRow="1">
                <a:noFill/>
                <a:tableStyleId>{1A310DC7-EDF1-4050-A853-B13E0B224280}</a:tableStyleId>
              </a:tblPr>
              <a:tblGrid>
                <a:gridCol w="536900">
                  <a:extLst>
                    <a:ext uri="{9D8B030D-6E8A-4147-A177-3AD203B41FA5}">
                      <a16:colId xmlns:a16="http://schemas.microsoft.com/office/drawing/2014/main" val="20000"/>
                    </a:ext>
                  </a:extLst>
                </a:gridCol>
                <a:gridCol w="2010600">
                  <a:extLst>
                    <a:ext uri="{9D8B030D-6E8A-4147-A177-3AD203B41FA5}">
                      <a16:colId xmlns:a16="http://schemas.microsoft.com/office/drawing/2014/main" val="20001"/>
                    </a:ext>
                  </a:extLst>
                </a:gridCol>
              </a:tblGrid>
              <a:tr h="155300">
                <a:tc gridSpan="2">
                  <a:txBody>
                    <a:bodyPr/>
                    <a:lstStyle/>
                    <a:p>
                      <a:pPr marL="0" marR="0" lvl="0" indent="0" algn="ctr" rtl="0">
                        <a:spcBef>
                          <a:spcPts val="0"/>
                        </a:spcBef>
                        <a:spcAft>
                          <a:spcPts val="0"/>
                        </a:spcAft>
                        <a:buNone/>
                      </a:pPr>
                      <a:r>
                        <a:rPr lang="zh-CN" altLang="en-US" sz="900" b="0" u="none" strike="noStrike" cap="none" dirty="0">
                          <a:latin typeface="Arial"/>
                          <a:ea typeface="Arial"/>
                          <a:cs typeface="Arial"/>
                          <a:sym typeface="Arial"/>
                        </a:rPr>
                        <a:t>洗衣时间表</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6691E9"/>
                    </a:solidFill>
                  </a:tcPr>
                </a:tc>
                <a:tc hMerge="1">
                  <a:txBody>
                    <a:bodyPr/>
                    <a:lstStyle/>
                    <a:p>
                      <a:endParaRPr lang="en-US"/>
                    </a:p>
                  </a:txBody>
                  <a:tcPr/>
                </a:tc>
                <a:extLst>
                  <a:ext uri="{0D108BD9-81ED-4DB2-BD59-A6C34878D82A}">
                    <a16:rowId xmlns:a16="http://schemas.microsoft.com/office/drawing/2014/main" val="10000"/>
                  </a:ext>
                </a:extLst>
              </a:tr>
              <a:tr h="217650">
                <a:tc>
                  <a:txBody>
                    <a:bodyPr/>
                    <a:lstStyle/>
                    <a:p>
                      <a:pPr marL="0" marR="0" lvl="0" indent="0" algn="ctr" rtl="0">
                        <a:spcBef>
                          <a:spcPts val="0"/>
                        </a:spcBef>
                        <a:spcAft>
                          <a:spcPts val="0"/>
                        </a:spcAft>
                        <a:buNone/>
                      </a:pPr>
                      <a:r>
                        <a:rPr lang="en-US" sz="800" u="none" strike="noStrike" cap="none" dirty="0" err="1"/>
                        <a:t>星期</a:t>
                      </a:r>
                      <a:endParaRPr sz="800" u="none" strike="noStrike" cap="none"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800" u="none" strike="noStrike" cap="none" dirty="0" err="1">
                          <a:solidFill>
                            <a:srgbClr val="3F3F3F"/>
                          </a:solidFill>
                          <a:latin typeface="Arial"/>
                          <a:ea typeface="Arial"/>
                          <a:cs typeface="Arial"/>
                          <a:sym typeface="Arial"/>
                        </a:rPr>
                        <a:t>时间</a:t>
                      </a:r>
                      <a:endParaRPr dirty="0"/>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80375">
                <a:tc>
                  <a:txBody>
                    <a:bodyPr/>
                    <a:lstStyle/>
                    <a:p>
                      <a:pPr marL="0" marR="0" lvl="0" indent="0" algn="ctr" rtl="0">
                        <a:lnSpc>
                          <a:spcPct val="100000"/>
                        </a:lnSpc>
                        <a:spcBef>
                          <a:spcPts val="0"/>
                        </a:spcBef>
                        <a:spcAft>
                          <a:spcPts val="0"/>
                        </a:spcAft>
                        <a:buClr>
                          <a:srgbClr val="3F3F3F"/>
                        </a:buClr>
                        <a:buSzPts val="800"/>
                        <a:buFont typeface="Arial"/>
                        <a:buNone/>
                      </a:pPr>
                      <a:r>
                        <a:rPr lang="en-US" sz="800" u="none" strike="noStrike" cap="none" dirty="0" err="1">
                          <a:solidFill>
                            <a:srgbClr val="3F3F3F"/>
                          </a:solidFill>
                          <a:latin typeface="Arial"/>
                          <a:ea typeface="Arial"/>
                          <a:cs typeface="Arial"/>
                          <a:sym typeface="Arial"/>
                        </a:rPr>
                        <a:t>星期一</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rowSpan="3">
                  <a:txBody>
                    <a:bodyPr/>
                    <a:lstStyle/>
                    <a:p>
                      <a:pPr marL="0" marR="0" lvl="0" indent="0" algn="ctr" rtl="0">
                        <a:spcBef>
                          <a:spcPts val="0"/>
                        </a:spcBef>
                        <a:spcAft>
                          <a:spcPts val="0"/>
                        </a:spcAft>
                        <a:buNone/>
                      </a:pPr>
                      <a:r>
                        <a:rPr lang="en-US" sz="1800" u="none" strike="noStrike" cap="none">
                          <a:solidFill>
                            <a:srgbClr val="3F3F3F"/>
                          </a:solidFill>
                          <a:latin typeface="Arial"/>
                          <a:ea typeface="Arial"/>
                          <a:cs typeface="Arial"/>
                          <a:sym typeface="Arial"/>
                        </a:rPr>
                        <a:t>13:00 – 15:00</a:t>
                      </a:r>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84725">
                <a:tc>
                  <a:txBody>
                    <a:bodyPr/>
                    <a:lstStyle/>
                    <a:p>
                      <a:pPr marL="0" marR="0" lvl="0" indent="0" algn="ctr" rtl="0">
                        <a:lnSpc>
                          <a:spcPct val="100000"/>
                        </a:lnSpc>
                        <a:spcBef>
                          <a:spcPts val="0"/>
                        </a:spcBef>
                        <a:spcAft>
                          <a:spcPts val="0"/>
                        </a:spcAft>
                        <a:buClr>
                          <a:srgbClr val="3F3F3F"/>
                        </a:buClr>
                        <a:buSzPts val="800"/>
                        <a:buFont typeface="Arial"/>
                        <a:buNone/>
                      </a:pPr>
                      <a:r>
                        <a:rPr lang="en-US" sz="800" u="none" strike="noStrike" cap="none" dirty="0" err="1">
                          <a:solidFill>
                            <a:srgbClr val="3F3F3F"/>
                          </a:solidFill>
                          <a:latin typeface="Arial"/>
                          <a:ea typeface="Arial"/>
                          <a:cs typeface="Arial"/>
                          <a:sym typeface="Arial"/>
                        </a:rPr>
                        <a:t>星期三</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vMerge="1">
                  <a:txBody>
                    <a:bodyPr/>
                    <a:lstStyle/>
                    <a:p>
                      <a:endParaRPr lang="en-US"/>
                    </a:p>
                  </a:txBody>
                  <a:tcPr/>
                </a:tc>
                <a:extLst>
                  <a:ext uri="{0D108BD9-81ED-4DB2-BD59-A6C34878D82A}">
                    <a16:rowId xmlns:a16="http://schemas.microsoft.com/office/drawing/2014/main" val="10003"/>
                  </a:ext>
                </a:extLst>
              </a:tr>
              <a:tr h="195100">
                <a:tc>
                  <a:txBody>
                    <a:bodyPr/>
                    <a:lstStyle/>
                    <a:p>
                      <a:pPr marL="0" marR="0" lvl="0" indent="0" algn="ctr" rtl="0">
                        <a:lnSpc>
                          <a:spcPct val="100000"/>
                        </a:lnSpc>
                        <a:spcBef>
                          <a:spcPts val="0"/>
                        </a:spcBef>
                        <a:spcAft>
                          <a:spcPts val="0"/>
                        </a:spcAft>
                        <a:buClr>
                          <a:srgbClr val="3F3F3F"/>
                        </a:buClr>
                        <a:buSzPts val="800"/>
                        <a:buFont typeface="Arial"/>
                        <a:buNone/>
                      </a:pPr>
                      <a:r>
                        <a:rPr lang="en-US" sz="800" u="none" strike="noStrike" cap="none" dirty="0" err="1">
                          <a:solidFill>
                            <a:srgbClr val="3F3F3F"/>
                          </a:solidFill>
                          <a:latin typeface="Arial"/>
                          <a:ea typeface="Arial"/>
                          <a:cs typeface="Arial"/>
                          <a:sym typeface="Arial"/>
                        </a:rPr>
                        <a:t>星期五</a:t>
                      </a:r>
                      <a:endParaRPr sz="800" u="none" strike="noStrike" cap="none" dirty="0">
                        <a:solidFill>
                          <a:srgbClr val="3F3F3F"/>
                        </a:solidFill>
                        <a:latin typeface="Arial"/>
                        <a:ea typeface="Arial"/>
                        <a:cs typeface="Arial"/>
                        <a:sym typeface="Arial"/>
                      </a:endParaRPr>
                    </a:p>
                  </a:txBody>
                  <a:tcPr marL="0" marR="0" marT="0"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8D8D8"/>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70" name="Google Shape;270;p7"/>
          <p:cNvSpPr txBox="1"/>
          <p:nvPr/>
        </p:nvSpPr>
        <p:spPr>
          <a:xfrm>
            <a:off x="4198871" y="8915338"/>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10. </a:t>
            </a:r>
            <a:r>
              <a:rPr lang="en-US" sz="1200" b="0" dirty="0" err="1">
                <a:solidFill>
                  <a:srgbClr val="6691E9"/>
                </a:solidFill>
                <a:latin typeface="Arial"/>
                <a:ea typeface="Arial"/>
                <a:cs typeface="Arial"/>
                <a:sym typeface="Arial"/>
              </a:rPr>
              <a:t>吸烟及饮酒</a:t>
            </a:r>
            <a:endParaRPr dirty="0"/>
          </a:p>
        </p:txBody>
      </p:sp>
      <p:sp>
        <p:nvSpPr>
          <p:cNvPr id="271" name="Google Shape;271;p7"/>
          <p:cNvSpPr txBox="1"/>
          <p:nvPr/>
        </p:nvSpPr>
        <p:spPr>
          <a:xfrm>
            <a:off x="4145925" y="9168150"/>
            <a:ext cx="3208200"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rPr>
              <a:t>禁止携带酒品回校区</a:t>
            </a:r>
            <a:r>
              <a:rPr lang="zh-CN" altLang="en-US" sz="1000" dirty="0">
                <a:solidFill>
                  <a:schemeClr val="dk1"/>
                </a:solidFill>
                <a:latin typeface="Arial"/>
                <a:ea typeface="Arial"/>
                <a:cs typeface="Arial"/>
                <a:sym typeface="Arial"/>
              </a:rPr>
              <a:t>。也不允许在建筑物前或建筑物内饮酒。学生外出返回学校时，门卫可以检查学生的包包。</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大楼内严禁吸烟，在非吸烟区吸烟将受到处罚。</a:t>
            </a:r>
            <a:endParaRPr dirty="0"/>
          </a:p>
        </p:txBody>
      </p:sp>
      <p:sp>
        <p:nvSpPr>
          <p:cNvPr id="272" name="Google Shape;272;p7"/>
          <p:cNvSpPr txBox="1"/>
          <p:nvPr/>
        </p:nvSpPr>
        <p:spPr>
          <a:xfrm>
            <a:off x="4219940" y="6960239"/>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8.</a:t>
            </a:r>
            <a:r>
              <a:rPr lang="zh-CN" altLang="en-US" sz="1200" b="0" dirty="0">
                <a:solidFill>
                  <a:srgbClr val="6691E9"/>
                </a:solidFill>
                <a:latin typeface="Arial"/>
                <a:ea typeface="Arial"/>
                <a:cs typeface="Arial"/>
                <a:sym typeface="Arial"/>
              </a:rPr>
              <a:t>生活中的</a:t>
            </a:r>
            <a:r>
              <a:rPr lang="en-US" sz="1200" b="0" dirty="0">
                <a:solidFill>
                  <a:srgbClr val="6691E9"/>
                </a:solidFill>
                <a:latin typeface="Arial"/>
                <a:ea typeface="Arial"/>
                <a:cs typeface="Arial"/>
                <a:sym typeface="Arial"/>
              </a:rPr>
              <a:t>E.O.P</a:t>
            </a:r>
            <a:r>
              <a:rPr lang="zh-CN" altLang="en-US" sz="1200" b="0" dirty="0">
                <a:solidFill>
                  <a:srgbClr val="6691E9"/>
                </a:solidFill>
                <a:latin typeface="Arial"/>
                <a:ea typeface="Arial"/>
                <a:cs typeface="Arial"/>
                <a:sym typeface="Arial"/>
              </a:rPr>
              <a:t>挑战者</a:t>
            </a:r>
            <a:endParaRPr sz="1200" b="0" dirty="0">
              <a:solidFill>
                <a:srgbClr val="6691E9"/>
              </a:solidFill>
              <a:latin typeface="Arial"/>
              <a:ea typeface="Arial"/>
              <a:cs typeface="Arial"/>
              <a:sym typeface="Arial"/>
            </a:endParaRPr>
          </a:p>
        </p:txBody>
      </p:sp>
      <p:sp>
        <p:nvSpPr>
          <p:cNvPr id="273" name="Google Shape;273;p7"/>
          <p:cNvSpPr txBox="1"/>
          <p:nvPr/>
        </p:nvSpPr>
        <p:spPr>
          <a:xfrm>
            <a:off x="4182428" y="7148634"/>
            <a:ext cx="2956200" cy="95406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你必须只用英语生活两周，包括周末。有</a:t>
            </a:r>
            <a:r>
              <a:rPr lang="en-US" altLang="zh-CN" sz="1000" dirty="0">
                <a:solidFill>
                  <a:schemeClr val="dk1"/>
                </a:solidFill>
                <a:latin typeface="Arial"/>
                <a:ea typeface="Arial"/>
                <a:cs typeface="Arial"/>
                <a:sym typeface="Arial"/>
              </a:rPr>
              <a:t>500</a:t>
            </a:r>
            <a:r>
              <a:rPr lang="zh-CN" altLang="en-US" sz="1000" dirty="0">
                <a:solidFill>
                  <a:schemeClr val="dk1"/>
                </a:solidFill>
                <a:latin typeface="Arial"/>
                <a:ea typeface="Arial"/>
                <a:cs typeface="Arial"/>
                <a:sym typeface="Arial"/>
              </a:rPr>
              <a:t>比索的押金，如果成功，将退还</a:t>
            </a:r>
            <a:r>
              <a:rPr lang="en-US" altLang="zh-CN" sz="1000" dirty="0">
                <a:solidFill>
                  <a:schemeClr val="dk1"/>
                </a:solidFill>
                <a:latin typeface="Arial"/>
                <a:ea typeface="Arial"/>
                <a:cs typeface="Arial"/>
                <a:sym typeface="Arial"/>
              </a:rPr>
              <a:t>500</a:t>
            </a:r>
            <a:r>
              <a:rPr lang="zh-CN" altLang="en-US" sz="1000" dirty="0">
                <a:solidFill>
                  <a:schemeClr val="dk1"/>
                </a:solidFill>
                <a:latin typeface="Arial"/>
                <a:ea typeface="Arial"/>
                <a:cs typeface="Arial"/>
                <a:sym typeface="Arial"/>
              </a:rPr>
              <a:t>比索的押金并奖励</a:t>
            </a:r>
            <a:r>
              <a:rPr lang="en-US" altLang="zh-CN" sz="1000" dirty="0">
                <a:solidFill>
                  <a:schemeClr val="dk1"/>
                </a:solidFill>
                <a:latin typeface="Arial"/>
                <a:ea typeface="Arial"/>
                <a:cs typeface="Arial"/>
                <a:sym typeface="Arial"/>
              </a:rPr>
              <a:t>2</a:t>
            </a:r>
            <a:r>
              <a:rPr lang="zh-CN" altLang="en-US" sz="1000" dirty="0">
                <a:solidFill>
                  <a:schemeClr val="dk1"/>
                </a:solidFill>
                <a:latin typeface="Arial"/>
                <a:ea typeface="Arial"/>
                <a:cs typeface="Arial"/>
                <a:sym typeface="Arial"/>
              </a:rPr>
              <a:t>张洗衣券。</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如果失败，</a:t>
            </a:r>
            <a:r>
              <a:rPr lang="en-US" altLang="zh-CN" sz="1000" dirty="0">
                <a:solidFill>
                  <a:schemeClr val="dk1"/>
                </a:solidFill>
                <a:latin typeface="Arial"/>
                <a:ea typeface="Arial"/>
                <a:cs typeface="Arial"/>
                <a:sym typeface="Arial"/>
              </a:rPr>
              <a:t>500</a:t>
            </a:r>
            <a:r>
              <a:rPr lang="zh-CN" altLang="en-US" sz="1000" dirty="0">
                <a:solidFill>
                  <a:schemeClr val="dk1"/>
                </a:solidFill>
                <a:latin typeface="Arial"/>
                <a:ea typeface="Arial"/>
                <a:cs typeface="Arial"/>
                <a:sym typeface="Arial"/>
              </a:rPr>
              <a:t>比索的押金将不予退还。</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p:nvPr/>
        </p:nvSpPr>
        <p:spPr>
          <a:xfrm>
            <a:off x="460209" y="11867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280" name="Google Shape;280;p8"/>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81" name="Google Shape;281;p8"/>
          <p:cNvSpPr/>
          <p:nvPr/>
        </p:nvSpPr>
        <p:spPr>
          <a:xfrm>
            <a:off x="460209" y="1749492"/>
            <a:ext cx="2467926" cy="329576"/>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4. </a:t>
            </a:r>
            <a:r>
              <a:rPr lang="en-US" sz="1400" dirty="0" err="1">
                <a:solidFill>
                  <a:schemeClr val="lt1"/>
                </a:solidFill>
                <a:latin typeface="Arial"/>
                <a:ea typeface="Arial"/>
                <a:cs typeface="Arial"/>
                <a:sym typeface="Arial"/>
              </a:rPr>
              <a:t>宿舍规章制度</a:t>
            </a:r>
            <a:endParaRPr dirty="0"/>
          </a:p>
        </p:txBody>
      </p:sp>
      <p:sp>
        <p:nvSpPr>
          <p:cNvPr id="282" name="Google Shape;282;p8"/>
          <p:cNvSpPr txBox="1"/>
          <p:nvPr/>
        </p:nvSpPr>
        <p:spPr>
          <a:xfrm>
            <a:off x="474410" y="2190269"/>
            <a:ext cx="2743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1. </a:t>
            </a:r>
            <a:r>
              <a:rPr lang="en-US" sz="1200" dirty="0" err="1">
                <a:solidFill>
                  <a:srgbClr val="6691E9"/>
                </a:solidFill>
              </a:rPr>
              <a:t>宿舍规定</a:t>
            </a:r>
            <a:endParaRPr sz="1200" b="0" dirty="0">
              <a:solidFill>
                <a:srgbClr val="6691E9"/>
              </a:solidFill>
              <a:latin typeface="Arial"/>
              <a:ea typeface="Arial"/>
              <a:cs typeface="Arial"/>
              <a:sym typeface="Arial"/>
            </a:endParaRPr>
          </a:p>
        </p:txBody>
      </p:sp>
      <p:sp>
        <p:nvSpPr>
          <p:cNvPr id="283" name="Google Shape;283;p8"/>
          <p:cNvSpPr txBox="1"/>
          <p:nvPr/>
        </p:nvSpPr>
        <p:spPr>
          <a:xfrm>
            <a:off x="474409" y="2452081"/>
            <a:ext cx="3299188" cy="52318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宿舍房间由学院管理层分配。</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学院不提供个人物品和卫生纸。</a:t>
            </a:r>
            <a:endParaRPr sz="1000" dirty="0">
              <a:solidFill>
                <a:schemeClr val="dk1"/>
              </a:solidFill>
              <a:latin typeface="Arial"/>
              <a:ea typeface="Arial"/>
              <a:cs typeface="Arial"/>
              <a:sym typeface="Arial"/>
            </a:endParaRPr>
          </a:p>
        </p:txBody>
      </p:sp>
      <p:sp>
        <p:nvSpPr>
          <p:cNvPr id="284" name="Google Shape;284;p8"/>
          <p:cNvSpPr txBox="1"/>
          <p:nvPr/>
        </p:nvSpPr>
        <p:spPr>
          <a:xfrm>
            <a:off x="474410" y="3402184"/>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2.</a:t>
            </a:r>
            <a:r>
              <a:rPr lang="zh-CN" altLang="en-US" sz="1200" b="0" dirty="0">
                <a:solidFill>
                  <a:srgbClr val="6691E9"/>
                </a:solidFill>
                <a:latin typeface="Arial"/>
                <a:ea typeface="Arial"/>
                <a:cs typeface="Arial"/>
                <a:sym typeface="Arial"/>
              </a:rPr>
              <a:t>宿舍设施</a:t>
            </a:r>
            <a:endParaRPr sz="1200" b="0" dirty="0">
              <a:solidFill>
                <a:srgbClr val="6691E9"/>
              </a:solidFill>
              <a:latin typeface="Arial"/>
              <a:ea typeface="Arial"/>
              <a:cs typeface="Arial"/>
              <a:sym typeface="Arial"/>
            </a:endParaRPr>
          </a:p>
        </p:txBody>
      </p:sp>
      <p:sp>
        <p:nvSpPr>
          <p:cNvPr id="285" name="Google Shape;285;p8"/>
          <p:cNvSpPr txBox="1"/>
          <p:nvPr/>
        </p:nvSpPr>
        <p:spPr>
          <a:xfrm>
            <a:off x="474409" y="3645914"/>
            <a:ext cx="3417900" cy="22467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所有家具和设施均归学校所有。</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学生必须在没有损坏的情况下使用所有设施、家具和用品。</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未经学校事先批准，不得拆除任何家具和用品。</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学生不能随意更改学院提供的设施。</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对于学生故意或疏忽造成的财产损失和损坏，可能会要求赔偿。</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学生有义务小心使用学校的所有设施，包括学生自己的房间。</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学生不能随意选择房间。</a:t>
            </a:r>
            <a:endParaRPr dirty="0"/>
          </a:p>
        </p:txBody>
      </p:sp>
      <p:sp>
        <p:nvSpPr>
          <p:cNvPr id="286" name="Google Shape;286;p8"/>
          <p:cNvSpPr txBox="1"/>
          <p:nvPr/>
        </p:nvSpPr>
        <p:spPr>
          <a:xfrm>
            <a:off x="474410" y="6380819"/>
            <a:ext cx="2743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3. </a:t>
            </a:r>
            <a:r>
              <a:rPr lang="en-US" sz="1200" b="0" dirty="0" err="1">
                <a:solidFill>
                  <a:srgbClr val="6691E9"/>
                </a:solidFill>
                <a:latin typeface="Arial"/>
                <a:ea typeface="Arial"/>
                <a:cs typeface="Arial"/>
                <a:sym typeface="Arial"/>
              </a:rPr>
              <a:t>卫生条例</a:t>
            </a:r>
            <a:endParaRPr sz="1200" b="0" dirty="0">
              <a:solidFill>
                <a:srgbClr val="6691E9"/>
              </a:solidFill>
              <a:latin typeface="Arial"/>
              <a:ea typeface="Arial"/>
              <a:cs typeface="Arial"/>
              <a:sym typeface="Arial"/>
            </a:endParaRPr>
          </a:p>
        </p:txBody>
      </p:sp>
      <p:sp>
        <p:nvSpPr>
          <p:cNvPr id="287" name="Google Shape;287;p8"/>
          <p:cNvSpPr txBox="1"/>
          <p:nvPr/>
        </p:nvSpPr>
        <p:spPr>
          <a:xfrm>
            <a:off x="474409" y="6614430"/>
            <a:ext cx="3444000" cy="22467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清洁服务每周两次，周二和周五，时间为 </a:t>
            </a:r>
            <a:r>
              <a:rPr lang="en-US" altLang="zh-CN" sz="1000" dirty="0">
                <a:solidFill>
                  <a:schemeClr val="dk1"/>
                </a:solidFill>
                <a:latin typeface="Arial"/>
                <a:ea typeface="Arial"/>
                <a:cs typeface="Arial"/>
                <a:sym typeface="Arial"/>
              </a:rPr>
              <a:t>8:00-16:00</a:t>
            </a:r>
            <a:r>
              <a:rPr lang="zh-CN" altLang="en-US" sz="1000" dirty="0">
                <a:solidFill>
                  <a:schemeClr val="dk1"/>
                </a:solidFill>
                <a:latin typeface="Arial"/>
                <a:ea typeface="Arial"/>
                <a:cs typeface="Arial"/>
                <a:sym typeface="Arial"/>
              </a:rPr>
              <a:t>。</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您可以在一楼办公室前的公告栏上申请打扫。</a:t>
            </a:r>
            <a:endParaRPr lang="en-US" altLang="zh-CN" sz="1000" dirty="0">
              <a:solidFill>
                <a:schemeClr val="dk1"/>
              </a:solidFill>
              <a:latin typeface="Arial"/>
              <a:ea typeface="Arial"/>
              <a:cs typeface="Arial"/>
              <a:sym typeface="Arial"/>
            </a:endParaRP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 *如果您想在清洁时留在房间，您可以指定一个时间。</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床罩和枕套可应学生要求每周更换一次。</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羽绒被可应学生要求每两周更换一次。</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每个房间的壁橱清洁每月一次，防虫网每三个月清洁一次，并在公告栏上公布时间表。</a:t>
            </a:r>
            <a:endParaRPr lang="en-US" altLang="zh-CN" sz="1000" dirty="0">
              <a:solidFill>
                <a:schemeClr val="dk1"/>
              </a:solidFill>
              <a:latin typeface="Arial"/>
              <a:ea typeface="Arial"/>
              <a:cs typeface="Arial"/>
              <a:sym typeface="Arial"/>
            </a:endParaRP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如果您不要求打扫卫生，宿舍将不会打扫卫生。</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学生有保管好自己财物的义务，学校不对学生财物或购买物品的任何遗失或损坏负责。</a:t>
            </a:r>
            <a:endParaRPr dirty="0"/>
          </a:p>
        </p:txBody>
      </p:sp>
      <p:sp>
        <p:nvSpPr>
          <p:cNvPr id="288" name="Google Shape;288;p8"/>
          <p:cNvSpPr txBox="1"/>
          <p:nvPr/>
        </p:nvSpPr>
        <p:spPr>
          <a:xfrm>
            <a:off x="3892267" y="2190269"/>
            <a:ext cx="29542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4. </a:t>
            </a:r>
            <a:r>
              <a:rPr lang="en-US" sz="1200" b="0" dirty="0" err="1">
                <a:solidFill>
                  <a:srgbClr val="6691E9"/>
                </a:solidFill>
                <a:latin typeface="Arial"/>
                <a:ea typeface="Arial"/>
                <a:cs typeface="Arial"/>
                <a:sym typeface="Arial"/>
              </a:rPr>
              <a:t>变更宿舍申请</a:t>
            </a:r>
            <a:endParaRPr sz="1200" b="0" dirty="0">
              <a:solidFill>
                <a:srgbClr val="6691E9"/>
              </a:solidFill>
              <a:latin typeface="Arial"/>
              <a:ea typeface="Arial"/>
              <a:cs typeface="Arial"/>
              <a:sym typeface="Arial"/>
            </a:endParaRPr>
          </a:p>
        </p:txBody>
      </p:sp>
      <p:sp>
        <p:nvSpPr>
          <p:cNvPr id="289" name="Google Shape;289;p8"/>
          <p:cNvSpPr txBox="1"/>
          <p:nvPr/>
        </p:nvSpPr>
        <p:spPr>
          <a:xfrm>
            <a:off x="3918307" y="2462316"/>
            <a:ext cx="3354236" cy="138495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在登记时想要换房的学生必须在预计换房日期前一周提前通知。一楼办公室受理。</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如果您想更换房间，您必须在周一至周三上午 </a:t>
            </a:r>
            <a:r>
              <a:rPr lang="en-US" altLang="zh-CN" sz="1000" dirty="0">
                <a:solidFill>
                  <a:schemeClr val="dk1"/>
                </a:solidFill>
                <a:latin typeface="Arial"/>
                <a:ea typeface="Arial"/>
                <a:cs typeface="Arial"/>
                <a:sym typeface="Arial"/>
              </a:rPr>
              <a:t>8 </a:t>
            </a:r>
            <a:r>
              <a:rPr lang="zh-CN" altLang="en-US" sz="1000" dirty="0">
                <a:solidFill>
                  <a:schemeClr val="dk1"/>
                </a:solidFill>
                <a:latin typeface="Arial"/>
                <a:ea typeface="Arial"/>
                <a:cs typeface="Arial"/>
                <a:sym typeface="Arial"/>
              </a:rPr>
              <a:t>点至下午 </a:t>
            </a:r>
            <a:r>
              <a:rPr lang="en-US" altLang="zh-CN" sz="1000" dirty="0">
                <a:solidFill>
                  <a:schemeClr val="dk1"/>
                </a:solidFill>
                <a:latin typeface="Arial"/>
                <a:ea typeface="Arial"/>
                <a:cs typeface="Arial"/>
                <a:sym typeface="Arial"/>
              </a:rPr>
              <a:t>5 </a:t>
            </a:r>
            <a:r>
              <a:rPr lang="zh-CN" altLang="en-US" sz="1000" dirty="0">
                <a:solidFill>
                  <a:schemeClr val="dk1"/>
                </a:solidFill>
                <a:latin typeface="Arial"/>
                <a:ea typeface="Arial"/>
                <a:cs typeface="Arial"/>
                <a:sym typeface="Arial"/>
              </a:rPr>
              <a:t>点之间填写并向一楼办公室提交申请。</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根据学校情况，可能无法更换房间。</a:t>
            </a:r>
          </a:p>
          <a:p>
            <a:pPr marL="171450" marR="0" lvl="0" indent="-171450" algn="l" rtl="0">
              <a:lnSpc>
                <a:spcPct val="14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房间转移必须在星期六下午进行。</a:t>
            </a:r>
            <a:endParaRPr dirty="0"/>
          </a:p>
        </p:txBody>
      </p:sp>
      <p:sp>
        <p:nvSpPr>
          <p:cNvPr id="290" name="Google Shape;290;p8"/>
          <p:cNvSpPr txBox="1"/>
          <p:nvPr/>
        </p:nvSpPr>
        <p:spPr>
          <a:xfrm>
            <a:off x="571439" y="9743468"/>
            <a:ext cx="36246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注意：如果学生长时间不申请清洁服务，清洁人员可以在未经学生许可的情况下进行清洁，以保持干净整洁的居住的环境。</a:t>
            </a:r>
            <a:endParaRPr dirty="0"/>
          </a:p>
        </p:txBody>
      </p:sp>
      <p:sp>
        <p:nvSpPr>
          <p:cNvPr id="291" name="Google Shape;291;p8"/>
          <p:cNvSpPr/>
          <p:nvPr/>
        </p:nvSpPr>
        <p:spPr>
          <a:xfrm>
            <a:off x="655259" y="2917042"/>
            <a:ext cx="3237008"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注意：为了学生的安全和方便，学校管理层许可之后，管理人员可以在不通知或不经学生同意的情况下进入宿舍。</a:t>
            </a:r>
            <a:endParaRPr dirty="0"/>
          </a:p>
        </p:txBody>
      </p:sp>
      <p:sp>
        <p:nvSpPr>
          <p:cNvPr id="292" name="Google Shape;292;p8"/>
          <p:cNvSpPr txBox="1"/>
          <p:nvPr/>
        </p:nvSpPr>
        <p:spPr>
          <a:xfrm>
            <a:off x="3944347" y="4442434"/>
            <a:ext cx="2878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5. </a:t>
            </a:r>
            <a:r>
              <a:rPr lang="en-US" sz="1200" b="0" dirty="0" err="1">
                <a:solidFill>
                  <a:srgbClr val="6691E9"/>
                </a:solidFill>
                <a:latin typeface="Arial"/>
                <a:ea typeface="Arial"/>
                <a:cs typeface="Arial"/>
                <a:sym typeface="Arial"/>
              </a:rPr>
              <a:t>噪音</a:t>
            </a:r>
            <a:endParaRPr sz="1200" b="0" dirty="0">
              <a:solidFill>
                <a:srgbClr val="6691E9"/>
              </a:solidFill>
              <a:latin typeface="Arial"/>
              <a:ea typeface="Arial"/>
              <a:cs typeface="Arial"/>
              <a:sym typeface="Arial"/>
            </a:endParaRPr>
          </a:p>
        </p:txBody>
      </p:sp>
      <p:sp>
        <p:nvSpPr>
          <p:cNvPr id="293" name="Google Shape;293;p8"/>
          <p:cNvSpPr txBox="1"/>
          <p:nvPr/>
        </p:nvSpPr>
        <p:spPr>
          <a:xfrm>
            <a:off x="3944347" y="4739513"/>
            <a:ext cx="3090300" cy="1725300"/>
          </a:xfrm>
          <a:prstGeom prst="rect">
            <a:avLst/>
          </a:prstGeom>
          <a:solidFill>
            <a:srgbClr val="FFFFFF"/>
          </a:solid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rPr>
              <a:t>请勿在</a:t>
            </a:r>
            <a:r>
              <a:rPr lang="zh-CN" altLang="en-US" sz="1000" dirty="0">
                <a:solidFill>
                  <a:schemeClr val="dk1"/>
                </a:solidFill>
                <a:latin typeface="Arial"/>
                <a:ea typeface="Arial"/>
                <a:cs typeface="Arial"/>
                <a:sym typeface="Arial"/>
              </a:rPr>
              <a:t>宿舍内制造噪音。</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搬家或搬运家具时避免在深夜进行。</a:t>
            </a:r>
          </a:p>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避免在走廊和楼梯上奔跑。</a:t>
            </a:r>
            <a:endParaRPr sz="1000" dirty="0">
              <a:solidFill>
                <a:schemeClr val="dk1"/>
              </a:solidFill>
              <a:latin typeface="Arial"/>
              <a:ea typeface="Arial"/>
              <a:cs typeface="Arial"/>
              <a:sym typeface="Arial"/>
            </a:endParaRPr>
          </a:p>
        </p:txBody>
      </p:sp>
      <p:sp>
        <p:nvSpPr>
          <p:cNvPr id="294" name="Google Shape;294;p8"/>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295" name="Google Shape;295;p8"/>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
        <p:nvSpPr>
          <p:cNvPr id="296" name="Google Shape;296;p8"/>
          <p:cNvSpPr txBox="1"/>
          <p:nvPr/>
        </p:nvSpPr>
        <p:spPr>
          <a:xfrm>
            <a:off x="4016165" y="5602380"/>
            <a:ext cx="2878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dirty="0">
                <a:solidFill>
                  <a:srgbClr val="6691E9"/>
                </a:solidFill>
                <a:latin typeface="Arial"/>
                <a:ea typeface="Arial"/>
                <a:cs typeface="Arial"/>
                <a:sym typeface="Arial"/>
              </a:rPr>
              <a:t>6. </a:t>
            </a:r>
            <a:r>
              <a:rPr lang="en-US" sz="1200" b="0" dirty="0" err="1">
                <a:solidFill>
                  <a:srgbClr val="6691E9"/>
                </a:solidFill>
                <a:latin typeface="Arial"/>
                <a:ea typeface="Arial"/>
                <a:cs typeface="Arial"/>
                <a:sym typeface="Arial"/>
              </a:rPr>
              <a:t>停电</a:t>
            </a:r>
            <a:endParaRPr sz="1200" b="0" dirty="0">
              <a:solidFill>
                <a:srgbClr val="6691E9"/>
              </a:solidFill>
              <a:latin typeface="Arial"/>
              <a:ea typeface="Arial"/>
              <a:cs typeface="Arial"/>
              <a:sym typeface="Arial"/>
            </a:endParaRPr>
          </a:p>
        </p:txBody>
      </p:sp>
      <p:sp>
        <p:nvSpPr>
          <p:cNvPr id="297" name="Google Shape;297;p8"/>
          <p:cNvSpPr txBox="1"/>
          <p:nvPr/>
        </p:nvSpPr>
        <p:spPr>
          <a:xfrm>
            <a:off x="4016165" y="5931293"/>
            <a:ext cx="3090300" cy="760200"/>
          </a:xfrm>
          <a:prstGeom prst="rect">
            <a:avLst/>
          </a:prstGeom>
          <a:solidFill>
            <a:srgbClr val="FFFFFF"/>
          </a:solid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chemeClr val="dk1"/>
              </a:buClr>
              <a:buSzPts val="1000"/>
              <a:buFont typeface="Arial"/>
              <a:buChar char="-"/>
            </a:pPr>
            <a:r>
              <a:rPr lang="zh-CN" altLang="en-US" sz="1000" dirty="0">
                <a:solidFill>
                  <a:schemeClr val="dk1"/>
                </a:solidFill>
                <a:latin typeface="Arial"/>
                <a:ea typeface="Arial"/>
                <a:cs typeface="Arial"/>
                <a:sym typeface="Arial"/>
              </a:rPr>
              <a:t>可能会突然停电和停水。停电时，发电机会运转，但电压较低，</a:t>
            </a:r>
            <a:r>
              <a:rPr lang="zh-CN" altLang="en-US" sz="1000" dirty="0">
                <a:solidFill>
                  <a:srgbClr val="FF0000"/>
                </a:solidFill>
                <a:latin typeface="Arial"/>
                <a:ea typeface="Arial"/>
                <a:cs typeface="Arial"/>
                <a:sym typeface="Arial"/>
              </a:rPr>
              <a:t>因此不能使用吹风机或热水器</a:t>
            </a:r>
            <a:r>
              <a:rPr lang="zh-CN" altLang="en-US" sz="1000" dirty="0">
                <a:solidFill>
                  <a:schemeClr val="dk1"/>
                </a:solidFill>
                <a:latin typeface="Arial"/>
                <a:ea typeface="Arial"/>
                <a:cs typeface="Arial"/>
                <a:sym typeface="Arial"/>
              </a:rPr>
              <a:t>。</a:t>
            </a:r>
            <a:endParaRPr sz="1000" dirty="0">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9"/>
          <p:cNvSpPr txBox="1"/>
          <p:nvPr/>
        </p:nvSpPr>
        <p:spPr>
          <a:xfrm>
            <a:off x="460209" y="1186770"/>
            <a:ext cx="5548200" cy="323145"/>
          </a:xfrm>
          <a:prstGeom prst="rect">
            <a:avLst/>
          </a:prstGeom>
          <a:noFill/>
          <a:ln>
            <a:noFill/>
          </a:ln>
        </p:spPr>
        <p:txBody>
          <a:bodyPr spcFirstLastPara="1" wrap="square" lIns="0" tIns="0" rIns="0" bIns="45700" anchor="t" anchorCtr="0">
            <a:spAutoFit/>
          </a:bodyPr>
          <a:lstStyle/>
          <a:p>
            <a:pPr marL="0" marR="0" lvl="0" indent="0" algn="l" rtl="0">
              <a:lnSpc>
                <a:spcPct val="75000"/>
              </a:lnSpc>
              <a:spcBef>
                <a:spcPts val="0"/>
              </a:spcBef>
              <a:spcAft>
                <a:spcPts val="0"/>
              </a:spcAft>
              <a:buNone/>
            </a:pPr>
            <a:r>
              <a:rPr lang="zh-CN" altLang="en-US" sz="2400" dirty="0">
                <a:solidFill>
                  <a:srgbClr val="3F3F3F"/>
                </a:solidFill>
                <a:latin typeface="Arial"/>
                <a:ea typeface="Arial"/>
                <a:cs typeface="Arial"/>
                <a:sym typeface="Arial"/>
              </a:rPr>
              <a:t>学业政策和程序</a:t>
            </a:r>
            <a:endParaRPr lang="zh-CN" altLang="en-US" sz="2400" dirty="0"/>
          </a:p>
        </p:txBody>
      </p:sp>
      <p:sp>
        <p:nvSpPr>
          <p:cNvPr id="304" name="Google Shape;304;p9"/>
          <p:cNvSpPr txBox="1">
            <a:spLocks noGrp="1"/>
          </p:cNvSpPr>
          <p:nvPr>
            <p:ph type="sldNum" idx="12"/>
          </p:nvPr>
        </p:nvSpPr>
        <p:spPr>
          <a:xfrm>
            <a:off x="5571616" y="9675780"/>
            <a:ext cx="1700927" cy="5558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05" name="Google Shape;305;p9"/>
          <p:cNvSpPr/>
          <p:nvPr/>
        </p:nvSpPr>
        <p:spPr>
          <a:xfrm>
            <a:off x="460210" y="1749492"/>
            <a:ext cx="2492310" cy="329576"/>
          </a:xfrm>
          <a:prstGeom prst="roundRect">
            <a:avLst>
              <a:gd name="adj" fmla="val 16667"/>
            </a:avLst>
          </a:prstGeom>
          <a:solidFill>
            <a:srgbClr val="6691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5. </a:t>
            </a:r>
            <a:r>
              <a:rPr lang="en-US" sz="1400" dirty="0" err="1">
                <a:solidFill>
                  <a:schemeClr val="lt1"/>
                </a:solidFill>
                <a:latin typeface="Arial"/>
                <a:ea typeface="Arial"/>
                <a:cs typeface="Arial"/>
                <a:sym typeface="Arial"/>
              </a:rPr>
              <a:t>毕业规定</a:t>
            </a:r>
            <a:endParaRPr dirty="0"/>
          </a:p>
        </p:txBody>
      </p:sp>
      <p:sp>
        <p:nvSpPr>
          <p:cNvPr id="306" name="Google Shape;306;p9"/>
          <p:cNvSpPr txBox="1"/>
          <p:nvPr/>
        </p:nvSpPr>
        <p:spPr>
          <a:xfrm>
            <a:off x="588488" y="2235160"/>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A. </a:t>
            </a:r>
            <a:r>
              <a:rPr lang="en-US" sz="1100" b="0" dirty="0" err="1">
                <a:solidFill>
                  <a:schemeClr val="dk1"/>
                </a:solidFill>
                <a:latin typeface="Arial"/>
                <a:ea typeface="Arial"/>
                <a:cs typeface="Arial"/>
                <a:sym typeface="Arial"/>
              </a:rPr>
              <a:t>护照</a:t>
            </a:r>
            <a:r>
              <a:rPr lang="zh-CN" altLang="en-US" sz="1100" b="0" dirty="0">
                <a:solidFill>
                  <a:schemeClr val="dk1"/>
                </a:solidFill>
                <a:latin typeface="Arial"/>
                <a:ea typeface="Arial"/>
                <a:cs typeface="Arial"/>
                <a:sym typeface="Arial"/>
              </a:rPr>
              <a:t>，押金</a:t>
            </a:r>
            <a:endParaRPr sz="1100" b="0" dirty="0">
              <a:solidFill>
                <a:schemeClr val="dk1"/>
              </a:solidFill>
              <a:latin typeface="Arial"/>
              <a:ea typeface="Arial"/>
              <a:cs typeface="Arial"/>
              <a:sym typeface="Arial"/>
            </a:endParaRPr>
          </a:p>
        </p:txBody>
      </p:sp>
      <p:sp>
        <p:nvSpPr>
          <p:cNvPr id="307" name="Google Shape;307;p9"/>
          <p:cNvSpPr txBox="1"/>
          <p:nvPr/>
        </p:nvSpPr>
        <p:spPr>
          <a:xfrm>
            <a:off x="588488" y="3068767"/>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B.</a:t>
            </a:r>
            <a:r>
              <a:rPr lang="zh-CN" altLang="en-US" sz="1100" b="0" dirty="0">
                <a:solidFill>
                  <a:schemeClr val="dk1"/>
                </a:solidFill>
                <a:latin typeface="Arial"/>
                <a:ea typeface="Arial"/>
                <a:cs typeface="Arial"/>
                <a:sym typeface="Arial"/>
              </a:rPr>
              <a:t>延长逗留</a:t>
            </a:r>
            <a:r>
              <a:rPr lang="en-US" altLang="zh-CN" sz="1100" b="0" dirty="0">
                <a:solidFill>
                  <a:schemeClr val="dk1"/>
                </a:solidFill>
                <a:latin typeface="Arial"/>
                <a:ea typeface="Arial"/>
                <a:cs typeface="Arial"/>
                <a:sym typeface="Arial"/>
              </a:rPr>
              <a:t>1</a:t>
            </a:r>
            <a:r>
              <a:rPr lang="zh-CN" altLang="en-US" sz="1100" b="0" dirty="0">
                <a:solidFill>
                  <a:schemeClr val="dk1"/>
                </a:solidFill>
                <a:latin typeface="Arial"/>
                <a:ea typeface="Arial"/>
                <a:cs typeface="Arial"/>
                <a:sym typeface="Arial"/>
              </a:rPr>
              <a:t>天</a:t>
            </a:r>
            <a:endParaRPr dirty="0"/>
          </a:p>
        </p:txBody>
      </p:sp>
      <p:sp>
        <p:nvSpPr>
          <p:cNvPr id="308" name="Google Shape;308;p9"/>
          <p:cNvSpPr txBox="1"/>
          <p:nvPr/>
        </p:nvSpPr>
        <p:spPr>
          <a:xfrm>
            <a:off x="588488" y="3286954"/>
            <a:ext cx="6510977" cy="86177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原则上不能延长逗留期限。</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从培训期结束到周六中午</a:t>
            </a:r>
            <a:r>
              <a:rPr lang="en-US" altLang="zh-CN" sz="900" dirty="0">
                <a:solidFill>
                  <a:schemeClr val="dk1"/>
                </a:solidFill>
                <a:latin typeface="Arial"/>
                <a:ea typeface="Arial"/>
                <a:cs typeface="Arial"/>
                <a:sym typeface="Arial"/>
              </a:rPr>
              <a:t>12:00</a:t>
            </a:r>
            <a:r>
              <a:rPr lang="zh-CN" altLang="en-US" sz="900" dirty="0">
                <a:solidFill>
                  <a:schemeClr val="dk1"/>
                </a:solidFill>
                <a:latin typeface="Arial"/>
                <a:ea typeface="Arial"/>
                <a:cs typeface="Arial"/>
                <a:sym typeface="Arial"/>
              </a:rPr>
              <a:t>退房时间，学员必须立即离开房间。如果到退房时间房间没有腾出，管理人员可以随意进入并打扫房间。</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学院可酌情延长逗留期限，在这种情况下，将收取每晚 </a:t>
            </a:r>
            <a:r>
              <a:rPr lang="en-US" altLang="zh-CN" sz="900" dirty="0">
                <a:solidFill>
                  <a:schemeClr val="dk1"/>
                </a:solidFill>
                <a:latin typeface="Arial"/>
                <a:ea typeface="Arial"/>
                <a:cs typeface="Arial"/>
                <a:sym typeface="Arial"/>
              </a:rPr>
              <a:t>1,000 </a:t>
            </a:r>
            <a:r>
              <a:rPr lang="zh-CN" altLang="en-US" sz="900" dirty="0">
                <a:solidFill>
                  <a:schemeClr val="dk1"/>
                </a:solidFill>
                <a:latin typeface="Arial"/>
                <a:ea typeface="Arial"/>
                <a:cs typeface="Arial"/>
                <a:sym typeface="Arial"/>
              </a:rPr>
              <a:t>比索的费用。 （至周日中午</a:t>
            </a:r>
            <a:r>
              <a:rPr lang="en-US" altLang="zh-CN" sz="900" dirty="0">
                <a:solidFill>
                  <a:schemeClr val="dk1"/>
                </a:solidFill>
                <a:latin typeface="Arial"/>
                <a:ea typeface="Arial"/>
                <a:cs typeface="Arial"/>
                <a:sym typeface="Arial"/>
              </a:rPr>
              <a:t>12</a:t>
            </a:r>
            <a:r>
              <a:rPr lang="zh-CN" altLang="en-US" sz="900" dirty="0">
                <a:solidFill>
                  <a:schemeClr val="dk1"/>
                </a:solidFill>
                <a:latin typeface="Arial"/>
                <a:ea typeface="Arial"/>
                <a:cs typeface="Arial"/>
                <a:sym typeface="Arial"/>
              </a:rPr>
              <a:t>点）</a:t>
            </a:r>
            <a:endParaRPr sz="900" dirty="0">
              <a:solidFill>
                <a:schemeClr val="dk1"/>
              </a:solidFill>
              <a:latin typeface="Arial"/>
              <a:ea typeface="Arial"/>
              <a:cs typeface="Arial"/>
              <a:sym typeface="Arial"/>
            </a:endParaRPr>
          </a:p>
        </p:txBody>
      </p:sp>
      <p:sp>
        <p:nvSpPr>
          <p:cNvPr id="309" name="Google Shape;309;p9"/>
          <p:cNvSpPr txBox="1"/>
          <p:nvPr/>
        </p:nvSpPr>
        <p:spPr>
          <a:xfrm>
            <a:off x="588488" y="4602197"/>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C. </a:t>
            </a:r>
            <a:r>
              <a:rPr lang="en-US" sz="1100" b="0" dirty="0" err="1">
                <a:solidFill>
                  <a:schemeClr val="dk1"/>
                </a:solidFill>
                <a:latin typeface="Arial"/>
                <a:ea typeface="Arial"/>
                <a:cs typeface="Arial"/>
                <a:sym typeface="Arial"/>
              </a:rPr>
              <a:t>退房时间</a:t>
            </a:r>
            <a:endParaRPr dirty="0"/>
          </a:p>
        </p:txBody>
      </p:sp>
      <p:sp>
        <p:nvSpPr>
          <p:cNvPr id="310" name="Google Shape;310;p9"/>
          <p:cNvSpPr txBox="1"/>
          <p:nvPr/>
        </p:nvSpPr>
        <p:spPr>
          <a:xfrm>
            <a:off x="588488" y="4807739"/>
            <a:ext cx="6510977"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退房时间为周六中午 </a:t>
            </a:r>
            <a:r>
              <a:rPr lang="en-US" altLang="zh-CN" sz="900" dirty="0">
                <a:solidFill>
                  <a:schemeClr val="dk1"/>
                </a:solidFill>
                <a:latin typeface="Arial"/>
                <a:ea typeface="Arial"/>
                <a:cs typeface="Arial"/>
                <a:sym typeface="Arial"/>
              </a:rPr>
              <a:t>12 </a:t>
            </a:r>
            <a:r>
              <a:rPr lang="zh-CN" altLang="en-US" sz="900" dirty="0">
                <a:solidFill>
                  <a:schemeClr val="dk1"/>
                </a:solidFill>
                <a:latin typeface="Arial"/>
                <a:ea typeface="Arial"/>
                <a:cs typeface="Arial"/>
                <a:sym typeface="Arial"/>
              </a:rPr>
              <a:t>点。</a:t>
            </a:r>
            <a:endParaRPr dirty="0"/>
          </a:p>
        </p:txBody>
      </p:sp>
      <p:sp>
        <p:nvSpPr>
          <p:cNvPr id="311" name="Google Shape;311;p9"/>
          <p:cNvSpPr txBox="1"/>
          <p:nvPr/>
        </p:nvSpPr>
        <p:spPr>
          <a:xfrm>
            <a:off x="588488" y="2448628"/>
            <a:ext cx="6510977" cy="27651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护照和押金可在毕业前一天（该日期为节假日时，提前一天）领取</a:t>
            </a:r>
            <a:r>
              <a:rPr lang="zh-CN" altLang="en-US" sz="900" dirty="0">
                <a:solidFill>
                  <a:schemeClr val="dk1"/>
                </a:solidFill>
              </a:rPr>
              <a:t>。</a:t>
            </a:r>
            <a:r>
              <a:rPr lang="en-US" sz="900" dirty="0">
                <a:solidFill>
                  <a:schemeClr val="dk1"/>
                </a:solidFill>
                <a:latin typeface="Arial"/>
                <a:ea typeface="Arial"/>
                <a:cs typeface="Arial"/>
                <a:sym typeface="Arial"/>
              </a:rPr>
              <a:t> </a:t>
            </a:r>
            <a:endParaRPr dirty="0"/>
          </a:p>
        </p:txBody>
      </p:sp>
      <p:sp>
        <p:nvSpPr>
          <p:cNvPr id="312" name="Google Shape;312;p9"/>
          <p:cNvSpPr txBox="1"/>
          <p:nvPr/>
        </p:nvSpPr>
        <p:spPr>
          <a:xfrm>
            <a:off x="793549" y="4054687"/>
            <a:ext cx="6177638" cy="2385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altLang="en-US" sz="950" dirty="0">
                <a:solidFill>
                  <a:srgbClr val="F33F59"/>
                </a:solidFill>
                <a:latin typeface="Arial"/>
                <a:ea typeface="Arial"/>
                <a:cs typeface="Arial"/>
                <a:sym typeface="Arial"/>
              </a:rPr>
              <a:t>注意：即使由于自然灾害等不可预见的情况而无法避免延长住宿时间，也必须支付每晚 </a:t>
            </a:r>
            <a:r>
              <a:rPr lang="en-US" altLang="zh-CN" sz="950" dirty="0">
                <a:solidFill>
                  <a:srgbClr val="F33F59"/>
                </a:solidFill>
                <a:latin typeface="Arial"/>
                <a:ea typeface="Arial"/>
                <a:cs typeface="Arial"/>
                <a:sym typeface="Arial"/>
              </a:rPr>
              <a:t>1,000 </a:t>
            </a:r>
            <a:r>
              <a:rPr lang="zh-CN" altLang="en-US" sz="950" dirty="0">
                <a:solidFill>
                  <a:srgbClr val="F33F59"/>
                </a:solidFill>
                <a:latin typeface="Arial"/>
                <a:ea typeface="Arial"/>
                <a:cs typeface="Arial"/>
                <a:sym typeface="Arial"/>
              </a:rPr>
              <a:t>比索的费用。</a:t>
            </a:r>
            <a:r>
              <a:rPr lang="en-US" sz="950" dirty="0">
                <a:solidFill>
                  <a:srgbClr val="F33F59"/>
                </a:solidFill>
                <a:latin typeface="Arial"/>
                <a:ea typeface="Arial"/>
                <a:cs typeface="Arial"/>
                <a:sym typeface="Arial"/>
              </a:rPr>
              <a:t> </a:t>
            </a:r>
            <a:endParaRPr dirty="0"/>
          </a:p>
        </p:txBody>
      </p:sp>
      <p:sp>
        <p:nvSpPr>
          <p:cNvPr id="313" name="Google Shape;313;p9"/>
          <p:cNvSpPr txBox="1"/>
          <p:nvPr/>
        </p:nvSpPr>
        <p:spPr>
          <a:xfrm>
            <a:off x="588488" y="5171946"/>
            <a:ext cx="276430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dirty="0">
                <a:solidFill>
                  <a:schemeClr val="dk1"/>
                </a:solidFill>
                <a:latin typeface="Arial"/>
                <a:ea typeface="Arial"/>
                <a:cs typeface="Arial"/>
                <a:sym typeface="Arial"/>
              </a:rPr>
              <a:t>D.</a:t>
            </a:r>
            <a:r>
              <a:rPr lang="zh-CN" altLang="en-US" sz="1100" b="0" dirty="0">
                <a:solidFill>
                  <a:schemeClr val="dk1"/>
                </a:solidFill>
                <a:latin typeface="Arial"/>
                <a:ea typeface="Arial"/>
                <a:cs typeface="Arial"/>
                <a:sym typeface="Arial"/>
              </a:rPr>
              <a:t>预订前往机场的巴士票</a:t>
            </a:r>
            <a:endParaRPr dirty="0"/>
          </a:p>
        </p:txBody>
      </p:sp>
      <p:sp>
        <p:nvSpPr>
          <p:cNvPr id="314" name="Google Shape;314;p9"/>
          <p:cNvSpPr txBox="1"/>
          <p:nvPr/>
        </p:nvSpPr>
        <p:spPr>
          <a:xfrm>
            <a:off x="588488" y="5379758"/>
            <a:ext cx="6510977" cy="46072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毕业生至少在出发前两周预订从碧瑶到马尼拉或克拉克机场的巴士票。</a:t>
            </a:r>
          </a:p>
          <a:p>
            <a:pPr marL="171450" marR="0" lvl="0" indent="-171450" algn="l" rtl="0">
              <a:lnSpc>
                <a:spcPct val="133333"/>
              </a:lnSpc>
              <a:spcBef>
                <a:spcPts val="0"/>
              </a:spcBef>
              <a:spcAft>
                <a:spcPts val="0"/>
              </a:spcAft>
              <a:buClr>
                <a:schemeClr val="dk1"/>
              </a:buClr>
              <a:buSzPts val="900"/>
              <a:buFont typeface="Arial"/>
              <a:buChar char="-"/>
            </a:pPr>
            <a:r>
              <a:rPr lang="zh-CN" altLang="en-US" sz="900" dirty="0">
                <a:solidFill>
                  <a:schemeClr val="dk1"/>
                </a:solidFill>
                <a:latin typeface="Arial"/>
                <a:ea typeface="Arial"/>
                <a:cs typeface="Arial"/>
                <a:sym typeface="Arial"/>
              </a:rPr>
              <a:t>请务必在网上查看最新的巴士时刻表和信息。</a:t>
            </a:r>
            <a:endParaRPr dirty="0"/>
          </a:p>
        </p:txBody>
      </p:sp>
      <p:sp>
        <p:nvSpPr>
          <p:cNvPr id="315" name="Google Shape;315;p9"/>
          <p:cNvSpPr txBox="1"/>
          <p:nvPr/>
        </p:nvSpPr>
        <p:spPr>
          <a:xfrm>
            <a:off x="460209" y="520427"/>
            <a:ext cx="1923604" cy="233334"/>
          </a:xfrm>
          <a:prstGeom prst="rect">
            <a:avLst/>
          </a:prstGeom>
          <a:noFill/>
          <a:ln>
            <a:noFill/>
          </a:ln>
        </p:spPr>
        <p:txBody>
          <a:bodyPr spcFirstLastPara="1" wrap="square" lIns="0" tIns="0" rIns="0" bIns="45700" anchor="t" anchorCtr="0">
            <a:spAutoFit/>
          </a:bodyPr>
          <a:lstStyle/>
          <a:p>
            <a:pPr marL="0" marR="0" lvl="0" indent="0" algn="l" rtl="0">
              <a:lnSpc>
                <a:spcPct val="160000"/>
              </a:lnSpc>
              <a:spcBef>
                <a:spcPts val="0"/>
              </a:spcBef>
              <a:spcAft>
                <a:spcPts val="0"/>
              </a:spcAft>
              <a:buNone/>
            </a:pPr>
            <a:r>
              <a:rPr lang="en-US" sz="1000">
                <a:solidFill>
                  <a:srgbClr val="6591E9"/>
                </a:solidFill>
                <a:latin typeface="Arial"/>
                <a:ea typeface="Arial"/>
                <a:cs typeface="Arial"/>
                <a:sym typeface="Arial"/>
              </a:rPr>
              <a:t>API BECI INTERNATIONAL</a:t>
            </a:r>
            <a:endParaRPr sz="800">
              <a:solidFill>
                <a:srgbClr val="6591E9"/>
              </a:solidFill>
              <a:latin typeface="Arial"/>
              <a:ea typeface="Arial"/>
              <a:cs typeface="Arial"/>
              <a:sym typeface="Arial"/>
            </a:endParaRPr>
          </a:p>
        </p:txBody>
      </p:sp>
      <p:sp>
        <p:nvSpPr>
          <p:cNvPr id="316" name="Google Shape;316;p9"/>
          <p:cNvSpPr/>
          <p:nvPr/>
        </p:nvSpPr>
        <p:spPr>
          <a:xfrm>
            <a:off x="460209" y="1013280"/>
            <a:ext cx="6639256" cy="77804"/>
          </a:xfrm>
          <a:custGeom>
            <a:avLst/>
            <a:gdLst/>
            <a:ahLst/>
            <a:cxnLst/>
            <a:rect l="l" t="t" r="r" b="b"/>
            <a:pathLst>
              <a:path w="5885787" h="28571" extrusionOk="0">
                <a:moveTo>
                  <a:pt x="0" y="14285"/>
                </a:moveTo>
                <a:lnTo>
                  <a:pt x="5885787" y="14285"/>
                </a:lnTo>
              </a:path>
            </a:pathLst>
          </a:custGeom>
          <a:noFill/>
          <a:ln w="38100" cap="flat" cmpd="sng">
            <a:solidFill>
              <a:srgbClr val="6691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DE4C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5469</TotalTime>
  <Words>9321</Words>
  <Application>Microsoft Office PowerPoint</Application>
  <PresentationFormat>사용자 지정</PresentationFormat>
  <Paragraphs>683</Paragraphs>
  <Slides>18</Slides>
  <Notes>18</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18</vt:i4>
      </vt:variant>
    </vt:vector>
  </HeadingPairs>
  <TitlesOfParts>
    <vt:vector size="24" baseType="lpstr">
      <vt:lpstr>Apple SD Gothic Neo</vt:lpstr>
      <vt:lpstr>Noto Sans Symbols</vt:lpstr>
      <vt:lpstr>Malgun Gothic</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Seri</dc:creator>
  <cp:lastModifiedBy>서연 김</cp:lastModifiedBy>
  <cp:revision>10</cp:revision>
  <cp:lastPrinted>2022-12-29T09:30:22Z</cp:lastPrinted>
  <dcterms:created xsi:type="dcterms:W3CDTF">2018-05-02T05:53:29Z</dcterms:created>
  <dcterms:modified xsi:type="dcterms:W3CDTF">2023-06-12T05:35:49Z</dcterms:modified>
</cp:coreProperties>
</file>